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handoutMasterIdLst>
    <p:handoutMasterId r:id="rId44"/>
  </p:handoutMasterIdLst>
  <p:sldIdLst>
    <p:sldId id="257" r:id="rId2"/>
    <p:sldId id="29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In this lecture we will look at ways on how to improve process performance through advanced planning and tracking</a:t>
            </a:r>
          </a:p>
        </p:txBody>
      </p:sp>
    </p:spTree>
    <p:extLst>
      <p:ext uri="{BB962C8B-B14F-4D97-AF65-F5344CB8AC3E}">
        <p14:creationId xmlns:p14="http://schemas.microsoft.com/office/powerpoint/2010/main" val="4242358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2146300" y="677863"/>
            <a:ext cx="2797175" cy="2097087"/>
          </a:xfrm>
          <a:ln cap="flat"/>
        </p:spPr>
      </p:sp>
      <p:sp>
        <p:nvSpPr>
          <p:cNvPr id="54275" name="Rectangle 3"/>
          <p:cNvSpPr>
            <a:spLocks noGrp="1" noChangeArrowheads="1"/>
          </p:cNvSpPr>
          <p:nvPr>
            <p:ph type="body" idx="1"/>
          </p:nvPr>
        </p:nvSpPr>
        <p:spPr>
          <a:xfrm>
            <a:off x="595313" y="2922588"/>
            <a:ext cx="6137275" cy="61055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8" tIns="51677" rIns="99788" bIns="51677"/>
          <a:lstStyle/>
          <a:p>
            <a:pPr defTabSz="1039813"/>
            <a:endParaRPr lang="en-US"/>
          </a:p>
        </p:txBody>
      </p:sp>
    </p:spTree>
    <p:extLst>
      <p:ext uri="{BB962C8B-B14F-4D97-AF65-F5344CB8AC3E}">
        <p14:creationId xmlns:p14="http://schemas.microsoft.com/office/powerpoint/2010/main" val="2756054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2146300" y="677863"/>
            <a:ext cx="2797175" cy="2097087"/>
          </a:xfrm>
          <a:ln cap="flat"/>
        </p:spPr>
      </p:sp>
      <p:sp>
        <p:nvSpPr>
          <p:cNvPr id="55299" name="Rectangle 3"/>
          <p:cNvSpPr>
            <a:spLocks noGrp="1" noChangeArrowheads="1"/>
          </p:cNvSpPr>
          <p:nvPr>
            <p:ph type="body" idx="1"/>
          </p:nvPr>
        </p:nvSpPr>
        <p:spPr>
          <a:xfrm>
            <a:off x="595313" y="2922588"/>
            <a:ext cx="6137275" cy="61055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8" tIns="51677" rIns="99788" bIns="51677"/>
          <a:lstStyle/>
          <a:p>
            <a:pPr defTabSz="1039813"/>
            <a:endParaRPr lang="en-US"/>
          </a:p>
        </p:txBody>
      </p:sp>
    </p:spTree>
    <p:extLst>
      <p:ext uri="{BB962C8B-B14F-4D97-AF65-F5344CB8AC3E}">
        <p14:creationId xmlns:p14="http://schemas.microsoft.com/office/powerpoint/2010/main" val="2692777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2146300" y="677863"/>
            <a:ext cx="2797175" cy="2097087"/>
          </a:xfrm>
          <a:ln cap="flat"/>
        </p:spPr>
      </p:sp>
      <p:sp>
        <p:nvSpPr>
          <p:cNvPr id="56323" name="Rectangle 3"/>
          <p:cNvSpPr>
            <a:spLocks noGrp="1" noChangeArrowheads="1"/>
          </p:cNvSpPr>
          <p:nvPr>
            <p:ph type="body" idx="1"/>
          </p:nvPr>
        </p:nvSpPr>
        <p:spPr>
          <a:xfrm>
            <a:off x="595313" y="2922588"/>
            <a:ext cx="6137275" cy="61055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8" tIns="51677" rIns="99788" bIns="51677"/>
          <a:lstStyle/>
          <a:p>
            <a:pPr defTabSz="1039813"/>
            <a:endParaRPr lang="en-US"/>
          </a:p>
        </p:txBody>
      </p:sp>
    </p:spTree>
    <p:extLst>
      <p:ext uri="{BB962C8B-B14F-4D97-AF65-F5344CB8AC3E}">
        <p14:creationId xmlns:p14="http://schemas.microsoft.com/office/powerpoint/2010/main" val="2775844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2270125" y="728663"/>
            <a:ext cx="2790825" cy="2093912"/>
          </a:xfrm>
          <a:ln/>
        </p:spPr>
      </p:sp>
      <p:sp>
        <p:nvSpPr>
          <p:cNvPr id="57347"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007183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2270125" y="728663"/>
            <a:ext cx="2790825" cy="2093912"/>
          </a:xfrm>
          <a:ln/>
        </p:spPr>
      </p:sp>
      <p:sp>
        <p:nvSpPr>
          <p:cNvPr id="58371"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415942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2270125" y="728663"/>
            <a:ext cx="2790825" cy="2093912"/>
          </a:xfrm>
          <a:ln/>
        </p:spPr>
      </p:sp>
      <p:sp>
        <p:nvSpPr>
          <p:cNvPr id="59395"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989213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2276475" y="728663"/>
            <a:ext cx="2760663" cy="2070100"/>
          </a:xfrm>
          <a:ln/>
        </p:spPr>
      </p:sp>
      <p:sp>
        <p:nvSpPr>
          <p:cNvPr id="60419"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546329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2279650" y="728663"/>
            <a:ext cx="2792413" cy="2093912"/>
          </a:xfrm>
          <a:ln/>
        </p:spPr>
      </p:sp>
      <p:sp>
        <p:nvSpPr>
          <p:cNvPr id="61443"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331296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777167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2273300" y="728663"/>
            <a:ext cx="2784475" cy="2087562"/>
          </a:xfrm>
          <a:ln/>
        </p:spPr>
      </p:sp>
      <p:sp>
        <p:nvSpPr>
          <p:cNvPr id="63491"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477818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2289175" y="731838"/>
            <a:ext cx="2774950" cy="2081212"/>
          </a:xfrm>
          <a:ln cap="flat"/>
        </p:spPr>
      </p:sp>
      <p:sp>
        <p:nvSpPr>
          <p:cNvPr id="46083" name="Rectangle 3"/>
          <p:cNvSpPr>
            <a:spLocks noGrp="1" noChangeArrowheads="1"/>
          </p:cNvSpPr>
          <p:nvPr>
            <p:ph type="body" idx="1"/>
          </p:nvPr>
        </p:nvSpPr>
        <p:spPr>
          <a:xfrm>
            <a:off x="976313" y="3067050"/>
            <a:ext cx="5362575" cy="58134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7312" tIns="49480" rIns="97312" bIns="49480"/>
          <a:lstStyle/>
          <a:p>
            <a:pPr defTabSz="965200" eaLnBrk="1" hangingPunct="1"/>
            <a:r>
              <a:rPr lang="en-US"/>
              <a:t>We will spend a decent amount of time getting the rationale behind the statistical concepts, Will give examples on correlation and significance to ensure a good level of understanding</a:t>
            </a:r>
          </a:p>
          <a:p>
            <a:pPr defTabSz="965200" eaLnBrk="1" hangingPunct="1"/>
            <a:r>
              <a:rPr lang="en-US"/>
              <a:t>Go over what regression parameters are, and what they mean for size and time, Cover in good detail what </a:t>
            </a:r>
            <a:r>
              <a:rPr lang="ja-JP" altLang="en-US"/>
              <a:t>“</a:t>
            </a:r>
            <a:r>
              <a:rPr lang="en-US"/>
              <a:t>combining estimates</a:t>
            </a:r>
            <a:r>
              <a:rPr lang="ja-JP" altLang="en-US"/>
              <a:t>”</a:t>
            </a:r>
            <a:r>
              <a:rPr lang="en-US"/>
              <a:t> means, go over multiple regression</a:t>
            </a:r>
          </a:p>
          <a:p>
            <a:pPr defTabSz="965200" eaLnBrk="1" hangingPunct="1"/>
            <a:r>
              <a:rPr lang="en-US"/>
              <a:t>Explain prediction intervals and how we use them, Using the student tool, </a:t>
            </a:r>
          </a:p>
          <a:p>
            <a:pPr defTabSz="965200" eaLnBrk="1" hangingPunct="1"/>
            <a:r>
              <a:rPr lang="en-US"/>
              <a:t>Go over other sound estimating practices as they form the foundation for the PROBE methods used within PSP</a:t>
            </a:r>
          </a:p>
          <a:p>
            <a:pPr defTabSz="965200" eaLnBrk="1" hangingPunct="1"/>
            <a:endParaRPr lang="en-US"/>
          </a:p>
          <a:p>
            <a:pPr defTabSz="965200" eaLnBrk="1" hangingPunct="1"/>
            <a:endParaRPr lang="en-US"/>
          </a:p>
        </p:txBody>
      </p:sp>
    </p:spTree>
    <p:extLst>
      <p:ext uri="{BB962C8B-B14F-4D97-AF65-F5344CB8AC3E}">
        <p14:creationId xmlns:p14="http://schemas.microsoft.com/office/powerpoint/2010/main" val="25008466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2109788" y="646113"/>
            <a:ext cx="2873375" cy="2154237"/>
          </a:xfrm>
          <a:ln cap="flat"/>
        </p:spPr>
      </p:sp>
      <p:sp>
        <p:nvSpPr>
          <p:cNvPr id="64515" name="Rectangle 3"/>
          <p:cNvSpPr>
            <a:spLocks noGrp="1" noChangeArrowheads="1"/>
          </p:cNvSpPr>
          <p:nvPr>
            <p:ph type="body" idx="1"/>
          </p:nvPr>
        </p:nvSpPr>
        <p:spPr>
          <a:xfrm>
            <a:off x="595313" y="2921000"/>
            <a:ext cx="6137275" cy="61071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90" tIns="51678" rIns="99790" bIns="51678"/>
          <a:lstStyle/>
          <a:p>
            <a:pPr defTabSz="1039813"/>
            <a:endParaRPr lang="en-US"/>
          </a:p>
        </p:txBody>
      </p:sp>
    </p:spTree>
    <p:extLst>
      <p:ext uri="{BB962C8B-B14F-4D97-AF65-F5344CB8AC3E}">
        <p14:creationId xmlns:p14="http://schemas.microsoft.com/office/powerpoint/2010/main" val="2772189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2109788" y="646113"/>
            <a:ext cx="2873375" cy="2154237"/>
          </a:xfrm>
          <a:ln cap="flat"/>
        </p:spPr>
      </p:sp>
      <p:sp>
        <p:nvSpPr>
          <p:cNvPr id="65539" name="Rectangle 3"/>
          <p:cNvSpPr>
            <a:spLocks noGrp="1" noChangeArrowheads="1"/>
          </p:cNvSpPr>
          <p:nvPr>
            <p:ph type="body" idx="1"/>
          </p:nvPr>
        </p:nvSpPr>
        <p:spPr>
          <a:xfrm>
            <a:off x="595313" y="2921000"/>
            <a:ext cx="6137275" cy="61071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90" tIns="51678" rIns="99790" bIns="51678"/>
          <a:lstStyle/>
          <a:p>
            <a:pPr defTabSz="1039813"/>
            <a:endParaRPr lang="en-US"/>
          </a:p>
        </p:txBody>
      </p:sp>
    </p:spTree>
    <p:extLst>
      <p:ext uri="{BB962C8B-B14F-4D97-AF65-F5344CB8AC3E}">
        <p14:creationId xmlns:p14="http://schemas.microsoft.com/office/powerpoint/2010/main" val="2636283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2109788" y="646113"/>
            <a:ext cx="2873375" cy="2154237"/>
          </a:xfrm>
          <a:ln cap="flat"/>
        </p:spPr>
      </p:sp>
      <p:sp>
        <p:nvSpPr>
          <p:cNvPr id="66563" name="Rectangle 3"/>
          <p:cNvSpPr>
            <a:spLocks noGrp="1" noChangeArrowheads="1"/>
          </p:cNvSpPr>
          <p:nvPr>
            <p:ph type="body" idx="1"/>
          </p:nvPr>
        </p:nvSpPr>
        <p:spPr>
          <a:xfrm>
            <a:off x="595313" y="2921000"/>
            <a:ext cx="6137275" cy="61071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90" tIns="51678" rIns="99790" bIns="51678"/>
          <a:lstStyle/>
          <a:p>
            <a:pPr defTabSz="1039813"/>
            <a:endParaRPr lang="en-US"/>
          </a:p>
        </p:txBody>
      </p:sp>
    </p:spTree>
    <p:extLst>
      <p:ext uri="{BB962C8B-B14F-4D97-AF65-F5344CB8AC3E}">
        <p14:creationId xmlns:p14="http://schemas.microsoft.com/office/powerpoint/2010/main" val="1312217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2109788" y="646113"/>
            <a:ext cx="2873375" cy="2154237"/>
          </a:xfrm>
          <a:ln cap="flat"/>
        </p:spPr>
      </p:sp>
      <p:sp>
        <p:nvSpPr>
          <p:cNvPr id="67587" name="Rectangle 3"/>
          <p:cNvSpPr>
            <a:spLocks noGrp="1" noChangeArrowheads="1"/>
          </p:cNvSpPr>
          <p:nvPr>
            <p:ph type="body" idx="1"/>
          </p:nvPr>
        </p:nvSpPr>
        <p:spPr>
          <a:xfrm>
            <a:off x="595313" y="2921000"/>
            <a:ext cx="6137275" cy="61071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90" tIns="51678" rIns="99790" bIns="51678"/>
          <a:lstStyle/>
          <a:p>
            <a:pPr defTabSz="1039813"/>
            <a:endParaRPr lang="en-US"/>
          </a:p>
        </p:txBody>
      </p:sp>
    </p:spTree>
    <p:extLst>
      <p:ext uri="{BB962C8B-B14F-4D97-AF65-F5344CB8AC3E}">
        <p14:creationId xmlns:p14="http://schemas.microsoft.com/office/powerpoint/2010/main" val="12734772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2265363" y="728663"/>
            <a:ext cx="2782887" cy="2087562"/>
          </a:xfrm>
          <a:ln/>
        </p:spPr>
      </p:sp>
      <p:sp>
        <p:nvSpPr>
          <p:cNvPr id="68611"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463813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2270125" y="728663"/>
            <a:ext cx="2790825" cy="2093912"/>
          </a:xfrm>
          <a:ln/>
        </p:spPr>
      </p:sp>
      <p:sp>
        <p:nvSpPr>
          <p:cNvPr id="69635"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3835870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2270125" y="728663"/>
            <a:ext cx="2790825" cy="2093912"/>
          </a:xfrm>
          <a:ln/>
        </p:spPr>
      </p:sp>
      <p:sp>
        <p:nvSpPr>
          <p:cNvPr id="70659"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283610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1683" name="Rectangle 2"/>
          <p:cNvSpPr>
            <a:spLocks noGrp="1" noRot="1" noChangeAspect="1" noChangeArrowheads="1" noTextEdit="1"/>
          </p:cNvSpPr>
          <p:nvPr>
            <p:ph type="sldImg"/>
          </p:nvPr>
        </p:nvSpPr>
        <p:spPr>
          <a:xfrm>
            <a:off x="2109788" y="646113"/>
            <a:ext cx="2870200" cy="2152650"/>
          </a:xfrm>
          <a:ln cap="flat"/>
        </p:spPr>
      </p:sp>
      <p:sp>
        <p:nvSpPr>
          <p:cNvPr id="71684" name="Rectangle 3"/>
          <p:cNvSpPr>
            <a:spLocks noGrp="1" noChangeArrowheads="1"/>
          </p:cNvSpPr>
          <p:nvPr>
            <p:ph type="body" idx="1"/>
          </p:nvPr>
        </p:nvSpPr>
        <p:spPr>
          <a:xfrm>
            <a:off x="603250" y="2928938"/>
            <a:ext cx="6119813" cy="60928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5691" tIns="46196" rIns="95691" bIns="46196"/>
          <a:lstStyle/>
          <a:p>
            <a:pPr defTabSz="965200"/>
            <a:endParaRPr lang="en-US"/>
          </a:p>
        </p:txBody>
      </p:sp>
    </p:spTree>
    <p:extLst>
      <p:ext uri="{BB962C8B-B14F-4D97-AF65-F5344CB8AC3E}">
        <p14:creationId xmlns:p14="http://schemas.microsoft.com/office/powerpoint/2010/main" val="1435637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2707" name="Rectangle 2"/>
          <p:cNvSpPr>
            <a:spLocks noGrp="1" noRot="1" noChangeAspect="1" noChangeArrowheads="1" noTextEdit="1"/>
          </p:cNvSpPr>
          <p:nvPr>
            <p:ph type="sldImg"/>
          </p:nvPr>
        </p:nvSpPr>
        <p:spPr>
          <a:xfrm>
            <a:off x="2265363" y="728663"/>
            <a:ext cx="2782887" cy="2087562"/>
          </a:xfrm>
          <a:ln/>
        </p:spPr>
      </p:sp>
      <p:sp>
        <p:nvSpPr>
          <p:cNvPr id="72708"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1416476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3731" name="Rectangle 2"/>
          <p:cNvSpPr>
            <a:spLocks noGrp="1" noRot="1" noChangeAspect="1" noChangeArrowheads="1" noTextEdit="1"/>
          </p:cNvSpPr>
          <p:nvPr>
            <p:ph type="sldImg"/>
          </p:nvPr>
        </p:nvSpPr>
        <p:spPr>
          <a:xfrm>
            <a:off x="2266950" y="728663"/>
            <a:ext cx="2816225" cy="2112962"/>
          </a:xfrm>
          <a:ln/>
        </p:spPr>
      </p:sp>
      <p:sp>
        <p:nvSpPr>
          <p:cNvPr id="73732"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912641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2265363" y="728663"/>
            <a:ext cx="2782887" cy="2087562"/>
          </a:xfrm>
          <a:ln/>
        </p:spPr>
      </p:sp>
      <p:sp>
        <p:nvSpPr>
          <p:cNvPr id="47107"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A review of the </a:t>
            </a:r>
            <a:r>
              <a:rPr lang="ja-JP" altLang="en-US"/>
              <a:t>“</a:t>
            </a:r>
            <a:r>
              <a:rPr lang="en-US"/>
              <a:t>Fundamental Planning Concepts</a:t>
            </a:r>
            <a:r>
              <a:rPr lang="ja-JP" altLang="en-US"/>
              <a:t>”</a:t>
            </a:r>
            <a:r>
              <a:rPr lang="en-US"/>
              <a:t> lecture from the PSP Fundamentals course</a:t>
            </a:r>
          </a:p>
        </p:txBody>
      </p:sp>
    </p:spTree>
    <p:extLst>
      <p:ext uri="{BB962C8B-B14F-4D97-AF65-F5344CB8AC3E}">
        <p14:creationId xmlns:p14="http://schemas.microsoft.com/office/powerpoint/2010/main" val="10048064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4755" name="Rectangle 2"/>
          <p:cNvSpPr>
            <a:spLocks noGrp="1" noRot="1" noChangeAspect="1" noChangeArrowheads="1" noTextEdit="1"/>
          </p:cNvSpPr>
          <p:nvPr>
            <p:ph type="sldImg"/>
          </p:nvPr>
        </p:nvSpPr>
        <p:spPr>
          <a:xfrm>
            <a:off x="2279650" y="728663"/>
            <a:ext cx="2792413" cy="2093912"/>
          </a:xfrm>
          <a:ln/>
        </p:spPr>
      </p:sp>
      <p:sp>
        <p:nvSpPr>
          <p:cNvPr id="74756"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3913535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5779" name="Rectangle 2"/>
          <p:cNvSpPr>
            <a:spLocks noGrp="1" noRot="1" noChangeAspect="1" noChangeArrowheads="1" noTextEdit="1"/>
          </p:cNvSpPr>
          <p:nvPr>
            <p:ph type="sldImg"/>
          </p:nvPr>
        </p:nvSpPr>
        <p:spPr>
          <a:xfrm>
            <a:off x="2282825" y="728663"/>
            <a:ext cx="2765425" cy="2074862"/>
          </a:xfrm>
          <a:ln/>
        </p:spPr>
      </p:sp>
      <p:sp>
        <p:nvSpPr>
          <p:cNvPr id="75780"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Bullet 1 - EV predictions are not good when the plan is not based on reality. For instance, it the plan for testing is 10% of the development effort and it really takes 40% of the development effort, the EV prediction of when testing will be complete will be way off. </a:t>
            </a:r>
          </a:p>
          <a:p>
            <a:endParaRPr lang="en-US"/>
          </a:p>
          <a:p>
            <a:r>
              <a:rPr lang="en-US"/>
              <a:t>Bullet 2 – Since the EV is predicting based on comparing estimates to actuals for the work completed and projecting that relationship into the future, it assumes that relationship holds for the future work. For instance, if your estimates have been 10% under on the work completed so far, the EV predictions assume that your estimates on the remaining work are also 10% under.</a:t>
            </a:r>
          </a:p>
          <a:p>
            <a:endParaRPr lang="en-US"/>
          </a:p>
          <a:p>
            <a:r>
              <a:rPr lang="en-US"/>
              <a:t>Bullet 3 – To make an EV prediction of when the work will be finished, you need to know the planned resources that will be available through the predicted finish date.</a:t>
            </a:r>
          </a:p>
        </p:txBody>
      </p:sp>
    </p:spTree>
    <p:extLst>
      <p:ext uri="{BB962C8B-B14F-4D97-AF65-F5344CB8AC3E}">
        <p14:creationId xmlns:p14="http://schemas.microsoft.com/office/powerpoint/2010/main" val="6782325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6803" name="Rectangle 2"/>
          <p:cNvSpPr>
            <a:spLocks noGrp="1" noRot="1" noChangeAspect="1" noChangeArrowheads="1" noTextEdit="1"/>
          </p:cNvSpPr>
          <p:nvPr>
            <p:ph type="sldImg"/>
          </p:nvPr>
        </p:nvSpPr>
        <p:spPr>
          <a:xfrm>
            <a:off x="2279650" y="728663"/>
            <a:ext cx="2792413" cy="2093912"/>
          </a:xfrm>
          <a:ln/>
        </p:spPr>
      </p:sp>
      <p:sp>
        <p:nvSpPr>
          <p:cNvPr id="76804"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239483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7827" name="Rectangle 2"/>
          <p:cNvSpPr>
            <a:spLocks noGrp="1" noRot="1" noChangeAspect="1" noChangeArrowheads="1" noTextEdit="1"/>
          </p:cNvSpPr>
          <p:nvPr>
            <p:ph type="sldImg"/>
          </p:nvPr>
        </p:nvSpPr>
        <p:spPr>
          <a:xfrm>
            <a:off x="2270125" y="728663"/>
            <a:ext cx="2790825" cy="2093912"/>
          </a:xfrm>
          <a:ln/>
        </p:spPr>
      </p:sp>
      <p:sp>
        <p:nvSpPr>
          <p:cNvPr id="77828"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177903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8851" name="Rectangle 2"/>
          <p:cNvSpPr>
            <a:spLocks noGrp="1" noRot="1" noChangeAspect="1" noChangeArrowheads="1" noTextEdit="1"/>
          </p:cNvSpPr>
          <p:nvPr>
            <p:ph type="sldImg"/>
          </p:nvPr>
        </p:nvSpPr>
        <p:spPr>
          <a:xfrm>
            <a:off x="2279650" y="728663"/>
            <a:ext cx="2792413" cy="2093912"/>
          </a:xfrm>
          <a:ln/>
        </p:spPr>
      </p:sp>
      <p:sp>
        <p:nvSpPr>
          <p:cNvPr id="78852"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Discuss the team status with the class</a:t>
            </a:r>
          </a:p>
          <a:p>
            <a:pPr>
              <a:buFontTx/>
              <a:buChar char="•"/>
            </a:pPr>
            <a:r>
              <a:rPr lang="en-US"/>
              <a:t>Is the team behind?</a:t>
            </a:r>
          </a:p>
          <a:p>
            <a:pPr>
              <a:buFontTx/>
              <a:buChar char="•"/>
            </a:pPr>
            <a:r>
              <a:rPr lang="en-US"/>
              <a:t>Why is it behind? – kind of a trick answer, there is not enough information to tell.</a:t>
            </a:r>
          </a:p>
          <a:p>
            <a:pPr>
              <a:buFontTx/>
              <a:buChar char="•"/>
            </a:pPr>
            <a:r>
              <a:rPr lang="en-US"/>
              <a:t>What can cause a team to get behind schedule? – record on a flip chart</a:t>
            </a:r>
          </a:p>
        </p:txBody>
      </p:sp>
    </p:spTree>
    <p:extLst>
      <p:ext uri="{BB962C8B-B14F-4D97-AF65-F5344CB8AC3E}">
        <p14:creationId xmlns:p14="http://schemas.microsoft.com/office/powerpoint/2010/main" val="7181308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79875" name="Rectangle 2"/>
          <p:cNvSpPr>
            <a:spLocks noGrp="1" noRot="1" noChangeAspect="1" noChangeArrowheads="1" noTextEdit="1"/>
          </p:cNvSpPr>
          <p:nvPr>
            <p:ph type="sldImg"/>
          </p:nvPr>
        </p:nvSpPr>
        <p:spPr>
          <a:xfrm>
            <a:off x="2279650" y="728663"/>
            <a:ext cx="2792413" cy="2093912"/>
          </a:xfrm>
          <a:ln/>
        </p:spPr>
      </p:sp>
      <p:sp>
        <p:nvSpPr>
          <p:cNvPr id="79876"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4095270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80899" name="Rectangle 2"/>
          <p:cNvSpPr>
            <a:spLocks noGrp="1" noRot="1" noChangeAspect="1" noChangeArrowheads="1" noTextEdit="1"/>
          </p:cNvSpPr>
          <p:nvPr>
            <p:ph type="sldImg"/>
          </p:nvPr>
        </p:nvSpPr>
        <p:spPr>
          <a:xfrm>
            <a:off x="2270125" y="728663"/>
            <a:ext cx="2790825" cy="2093912"/>
          </a:xfrm>
          <a:ln/>
        </p:spPr>
      </p:sp>
      <p:sp>
        <p:nvSpPr>
          <p:cNvPr id="80900" name="Rectangle 3"/>
          <p:cNvSpPr>
            <a:spLocks noGrp="1" noChangeArrowheads="1"/>
          </p:cNvSpPr>
          <p:nvPr>
            <p:ph type="body" idx="1"/>
          </p:nvPr>
        </p:nvSpPr>
        <p:spPr>
          <a:xfrm>
            <a:off x="973138" y="3070225"/>
            <a:ext cx="5368925"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8278304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r>
              <a:rPr lang="en-US">
                <a:latin typeface="Times New Roman" charset="0"/>
              </a:rPr>
              <a:t>Managing the Plan</a:t>
            </a:r>
          </a:p>
        </p:txBody>
      </p:sp>
      <p:sp>
        <p:nvSpPr>
          <p:cNvPr id="81923" name="Rectangle 2"/>
          <p:cNvSpPr>
            <a:spLocks noGrp="1" noRot="1" noChangeAspect="1" noChangeArrowheads="1" noTextEdit="1"/>
          </p:cNvSpPr>
          <p:nvPr>
            <p:ph type="sldImg"/>
          </p:nvPr>
        </p:nvSpPr>
        <p:spPr>
          <a:xfrm>
            <a:off x="2252663" y="720725"/>
            <a:ext cx="2813050" cy="2109788"/>
          </a:xfrm>
          <a:ln/>
        </p:spPr>
      </p:sp>
      <p:sp>
        <p:nvSpPr>
          <p:cNvPr id="81924" name="Rectangle 3"/>
          <p:cNvSpPr>
            <a:spLocks noGrp="1" noChangeArrowheads="1"/>
          </p:cNvSpPr>
          <p:nvPr>
            <p:ph type="body" idx="1"/>
          </p:nvPr>
        </p:nvSpPr>
        <p:spPr>
          <a:xfrm>
            <a:off x="977900" y="3067050"/>
            <a:ext cx="5359400" cy="58134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3550" lvl="1"/>
            <a:r>
              <a:rPr lang="en-US"/>
              <a:t>As Fred Brooks said, </a:t>
            </a:r>
            <a:r>
              <a:rPr lang="ja-JP" altLang="en-US"/>
              <a:t>“</a:t>
            </a:r>
            <a:r>
              <a:rPr lang="en-US"/>
              <a:t>Schedules slip a day at a time.</a:t>
            </a:r>
            <a:r>
              <a:rPr lang="ja-JP" altLang="en-US"/>
              <a:t>”</a:t>
            </a:r>
            <a:r>
              <a:rPr lang="en-US"/>
              <a:t> To maintain schedules and costs, these one-day slips must be recovered the next day or the delays will soon compound and become completely unmanageable. With current practices, schedule slips are typically undetectable until projects are weeks or months late. The only clear indicators are code complete or test completion. Even then, these are often very fuzzy dates. The code is rarely complete when the developers say it is and testing is typically stopped when all or most of the existing test cases run, not when some quality criteria are met.</a:t>
            </a:r>
          </a:p>
        </p:txBody>
      </p:sp>
    </p:spTree>
    <p:extLst>
      <p:ext uri="{BB962C8B-B14F-4D97-AF65-F5344CB8AC3E}">
        <p14:creationId xmlns:p14="http://schemas.microsoft.com/office/powerpoint/2010/main" val="2831013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2282825" y="728663"/>
            <a:ext cx="2765425" cy="2074862"/>
          </a:xfrm>
          <a:ln/>
        </p:spPr>
      </p:sp>
      <p:sp>
        <p:nvSpPr>
          <p:cNvPr id="82947"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8235793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2289175" y="731838"/>
            <a:ext cx="2774950" cy="2081212"/>
          </a:xfrm>
          <a:ln cap="flat"/>
        </p:spPr>
      </p:sp>
      <p:sp>
        <p:nvSpPr>
          <p:cNvPr id="83971" name="Rectangle 3"/>
          <p:cNvSpPr>
            <a:spLocks noGrp="1" noChangeArrowheads="1"/>
          </p:cNvSpPr>
          <p:nvPr>
            <p:ph type="body" idx="1"/>
          </p:nvPr>
        </p:nvSpPr>
        <p:spPr>
          <a:xfrm>
            <a:off x="976313" y="3067050"/>
            <a:ext cx="5362575" cy="58134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7312" tIns="49480" rIns="97312" bIns="49480"/>
          <a:lstStyle/>
          <a:p>
            <a:pPr defTabSz="965200" eaLnBrk="1" hangingPunct="1"/>
            <a:endParaRPr lang="en-US"/>
          </a:p>
        </p:txBody>
      </p:sp>
    </p:spTree>
    <p:extLst>
      <p:ext uri="{BB962C8B-B14F-4D97-AF65-F5344CB8AC3E}">
        <p14:creationId xmlns:p14="http://schemas.microsoft.com/office/powerpoint/2010/main" val="3103355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2270125" y="728663"/>
            <a:ext cx="2790825" cy="2093912"/>
          </a:xfrm>
          <a:ln/>
        </p:spPr>
      </p:sp>
      <p:sp>
        <p:nvSpPr>
          <p:cNvPr id="48131"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7952703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2254250" y="720725"/>
            <a:ext cx="2814638" cy="2109788"/>
          </a:xfrm>
          <a:ln/>
        </p:spPr>
      </p:sp>
      <p:sp>
        <p:nvSpPr>
          <p:cNvPr id="84995" name="Rectangle 3"/>
          <p:cNvSpPr>
            <a:spLocks noGrp="1" noChangeArrowheads="1"/>
          </p:cNvSpPr>
          <p:nvPr>
            <p:ph type="body" idx="1"/>
          </p:nvPr>
        </p:nvSpPr>
        <p:spPr>
          <a:xfrm>
            <a:off x="401638" y="3070225"/>
            <a:ext cx="6511925" cy="5810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041598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2270125" y="728663"/>
            <a:ext cx="2790825" cy="2093912"/>
          </a:xfrm>
          <a:ln/>
        </p:spPr>
      </p:sp>
      <p:sp>
        <p:nvSpPr>
          <p:cNvPr id="49155"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This is a bit tricky. The prediction interval is calculated for each new estimate. The range of the prediction interval is a function of both the historical data AND the unadjusted new estimate value (the estimated proxy size), i.e. the prediction range is different for different values of the estimated proxy size. </a:t>
            </a:r>
          </a:p>
        </p:txBody>
      </p:sp>
    </p:spTree>
    <p:extLst>
      <p:ext uri="{BB962C8B-B14F-4D97-AF65-F5344CB8AC3E}">
        <p14:creationId xmlns:p14="http://schemas.microsoft.com/office/powerpoint/2010/main" val="2197127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208576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2270125" y="728663"/>
            <a:ext cx="2790825" cy="2093912"/>
          </a:xfrm>
          <a:ln/>
        </p:spPr>
      </p:sp>
      <p:sp>
        <p:nvSpPr>
          <p:cNvPr id="51203"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769497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2270125" y="728663"/>
            <a:ext cx="2790825" cy="2093912"/>
          </a:xfrm>
          <a:ln/>
        </p:spPr>
      </p:sp>
      <p:sp>
        <p:nvSpPr>
          <p:cNvPr id="52227"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213954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146300" y="677863"/>
            <a:ext cx="2797175" cy="2097087"/>
          </a:xfrm>
          <a:ln cap="flat"/>
        </p:spPr>
      </p:sp>
      <p:sp>
        <p:nvSpPr>
          <p:cNvPr id="53251" name="Rectangle 3"/>
          <p:cNvSpPr>
            <a:spLocks noGrp="1" noChangeArrowheads="1"/>
          </p:cNvSpPr>
          <p:nvPr>
            <p:ph type="body" idx="1"/>
          </p:nvPr>
        </p:nvSpPr>
        <p:spPr>
          <a:xfrm>
            <a:off x="595313" y="2922588"/>
            <a:ext cx="6137275" cy="61055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8" tIns="51677" rIns="99788" bIns="51677"/>
          <a:lstStyle/>
          <a:p>
            <a:pPr defTabSz="1039813"/>
            <a:endParaRPr lang="en-US"/>
          </a:p>
        </p:txBody>
      </p:sp>
    </p:spTree>
    <p:extLst>
      <p:ext uri="{BB962C8B-B14F-4D97-AF65-F5344CB8AC3E}">
        <p14:creationId xmlns:p14="http://schemas.microsoft.com/office/powerpoint/2010/main" val="14596720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30952401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1995184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856338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9235820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0225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5332123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9954258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093685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7001167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017104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561498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090602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392033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290317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8892772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2680610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0.wmf"/></Relationships>
</file>

<file path=ppt/slides/_rels/slide1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0.wmf"/></Relationships>
</file>

<file path=ppt/slides/_rels/slide13.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0.wmf"/></Relationships>
</file>

<file path=ppt/slides/_rels/slide1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26.wmf"/><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6.wmf"/><Relationship Id="rId4" Type="http://schemas.openxmlformats.org/officeDocument/2006/relationships/image" Target="../media/image28.wmf"/></Relationships>
</file>

<file path=ppt/slides/_rels/slide17.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3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3.wmf"/><Relationship Id="rId5" Type="http://schemas.openxmlformats.org/officeDocument/2006/relationships/image" Target="../media/image24.wmf"/><Relationship Id="rId4" Type="http://schemas.openxmlformats.org/officeDocument/2006/relationships/image" Target="../media/image26.wmf"/></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9.w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8.emf"/><Relationship Id="rId5" Type="http://schemas.openxmlformats.org/officeDocument/2006/relationships/oleObject" Target="../embeddings/Microsoft_Excel_97-2003_Worksheet1.xls"/><Relationship Id="rId4" Type="http://schemas.openxmlformats.org/officeDocument/2006/relationships/oleObject" Target="../embeddings/oleObject2.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40.wmf"/><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jpe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51.wmf"/></Relationships>
</file>

<file path=ppt/slides/_rels/slide31.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2"/>
          <p:cNvSpPr>
            <a:spLocks noGrp="1" noChangeArrowheads="1"/>
          </p:cNvSpPr>
          <p:nvPr>
            <p:ph type="ctrTitle"/>
          </p:nvPr>
        </p:nvSpPr>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Planning </a:t>
            </a:r>
            <a:r>
              <a:rPr lang="en-US" dirty="0">
                <a:latin typeface="Arial" charset="0"/>
              </a:rPr>
              <a:t>and Tracking </a:t>
            </a:r>
            <a:r>
              <a:rPr lang="en-US" dirty="0" smtClean="0">
                <a:latin typeface="Arial" charset="0"/>
              </a:rPr>
              <a:t>Commitments</a:t>
            </a:r>
            <a:endParaRPr lang="en-US" dirty="0">
              <a:latin typeface="Arial"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21073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sz="2000" dirty="0">
                <a:latin typeface="Arial" charset="0"/>
              </a:rPr>
              <a:t>Start with three estimates.</a:t>
            </a:r>
          </a:p>
          <a:p>
            <a:pPr lvl="1"/>
            <a:r>
              <a:rPr lang="en-US" sz="2000" dirty="0">
                <a:latin typeface="Arial" charset="0"/>
              </a:rPr>
              <a:t>A = 45 hours, + or - 10</a:t>
            </a:r>
          </a:p>
          <a:p>
            <a:pPr lvl="1"/>
            <a:r>
              <a:rPr lang="en-US" sz="2000" dirty="0">
                <a:latin typeface="Arial" charset="0"/>
              </a:rPr>
              <a:t>B = 18 hours, + or - 5</a:t>
            </a:r>
          </a:p>
          <a:p>
            <a:pPr lvl="1"/>
            <a:r>
              <a:rPr lang="en-US" sz="2000" dirty="0">
                <a:latin typeface="Arial" charset="0"/>
              </a:rPr>
              <a:t>C = 85 hours, + or - 25</a:t>
            </a:r>
          </a:p>
          <a:p>
            <a:endParaRPr lang="en-US" sz="2000" dirty="0">
              <a:latin typeface="Arial" charset="0"/>
            </a:endParaRPr>
          </a:p>
          <a:p>
            <a:r>
              <a:rPr lang="en-US" sz="2000" dirty="0">
                <a:latin typeface="Arial" charset="0"/>
              </a:rPr>
              <a:t>What is the combined estimate</a:t>
            </a:r>
            <a:r>
              <a:rPr lang="en-US" sz="2000" dirty="0" smtClean="0">
                <a:latin typeface="Arial" charset="0"/>
              </a:rPr>
              <a:t>?</a:t>
            </a:r>
            <a:endParaRPr lang="en-US" sz="2000" dirty="0">
              <a:latin typeface="Arial" charset="0"/>
            </a:endParaRPr>
          </a:p>
        </p:txBody>
      </p:sp>
      <p:sp>
        <p:nvSpPr>
          <p:cNvPr id="14338" name="Rectangle 2"/>
          <p:cNvSpPr>
            <a:spLocks noGrp="1" noChangeArrowheads="1"/>
          </p:cNvSpPr>
          <p:nvPr>
            <p:ph type="title"/>
          </p:nvPr>
        </p:nvSpPr>
        <p:spPr/>
        <p:txBody>
          <a:bodyPr lIns="115888" tIns="57150" rIns="115888" bIns="57150" anchor="ctr">
            <a:normAutofit/>
          </a:bodyPr>
          <a:lstStyle/>
          <a:p>
            <a:r>
              <a:rPr lang="en-US">
                <a:latin typeface="Arial" charset="0"/>
              </a:rPr>
              <a:t>Class Exercise - 1</a:t>
            </a:r>
          </a:p>
        </p:txBody>
      </p:sp>
      <p:pic>
        <p:nvPicPr>
          <p:cNvPr id="14340" name="Picture 4" descr="C:\Documents and Settings\snurhan\Local Settings\Temporary Internet Files\Content.IE5\6TCFAPSX\MCj01567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905" y="1123950"/>
            <a:ext cx="2257425" cy="211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1" name="Picture 11" descr="C:\Documents and Settings\snurhan\Local Settings\Temporary Internet Files\Content.IE5\ATUNA1IJ\MCj0429819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1980" y="104775"/>
            <a:ext cx="1266825"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8179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lIns="115888" tIns="57150" rIns="115888" bIns="57150" anchor="ctr">
            <a:normAutofit/>
          </a:bodyPr>
          <a:lstStyle/>
          <a:p>
            <a:r>
              <a:rPr lang="en-US">
                <a:latin typeface="Arial" charset="0"/>
              </a:rPr>
              <a:t>Class Exercise - 2</a:t>
            </a:r>
          </a:p>
        </p:txBody>
      </p:sp>
      <p:sp>
        <p:nvSpPr>
          <p:cNvPr id="2" name="Content Placeholder 1"/>
          <p:cNvSpPr>
            <a:spLocks noGrp="1"/>
          </p:cNvSpPr>
          <p:nvPr>
            <p:ph idx="1"/>
          </p:nvPr>
        </p:nvSpPr>
        <p:spPr/>
        <p:txBody>
          <a:bodyPr/>
          <a:lstStyle/>
          <a:p>
            <a:pPr marL="342900" indent="-342900" eaLnBrk="0" hangingPunct="0">
              <a:spcAft>
                <a:spcPct val="50000"/>
              </a:spcAft>
              <a:buSzPct val="70000"/>
              <a:defRPr/>
            </a:pPr>
            <a:r>
              <a:rPr lang="en-US" sz="2000" kern="0" dirty="0"/>
              <a:t>Start with three estimates.</a:t>
            </a:r>
          </a:p>
          <a:p>
            <a:pPr marL="347663" lvl="1" indent="-177800" eaLnBrk="0" hangingPunct="0">
              <a:spcAft>
                <a:spcPct val="50000"/>
              </a:spcAft>
              <a:buSzPct val="90000"/>
              <a:buFont typeface="Times" pitchFamily="18" charset="0"/>
              <a:buChar char="•"/>
              <a:defRPr/>
            </a:pPr>
            <a:r>
              <a:rPr lang="en-US" sz="2000" kern="0" dirty="0">
                <a:ea typeface="ＭＳ Ｐゴシック" pitchFamily="1" charset="-128"/>
              </a:rPr>
              <a:t>A = 45 hours, + or - 10</a:t>
            </a:r>
          </a:p>
          <a:p>
            <a:pPr marL="347663" lvl="1" indent="-177800" eaLnBrk="0" hangingPunct="0">
              <a:spcAft>
                <a:spcPct val="50000"/>
              </a:spcAft>
              <a:buSzPct val="90000"/>
              <a:buFont typeface="Times" pitchFamily="18" charset="0"/>
              <a:buChar char="•"/>
              <a:defRPr/>
            </a:pPr>
            <a:r>
              <a:rPr lang="en-US" sz="2000" kern="0" dirty="0">
                <a:ea typeface="ＭＳ Ｐゴシック" pitchFamily="1" charset="-128"/>
              </a:rPr>
              <a:t>B = 18 hours, + or - 5</a:t>
            </a:r>
          </a:p>
          <a:p>
            <a:pPr marL="347663" lvl="1" indent="-177800" eaLnBrk="0" hangingPunct="0">
              <a:spcAft>
                <a:spcPct val="50000"/>
              </a:spcAft>
              <a:buSzPct val="90000"/>
              <a:buFont typeface="Times" pitchFamily="18" charset="0"/>
              <a:buChar char="•"/>
              <a:defRPr/>
            </a:pPr>
            <a:r>
              <a:rPr lang="en-US" sz="2000" kern="0" dirty="0">
                <a:ea typeface="ＭＳ Ｐゴシック" pitchFamily="1" charset="-128"/>
              </a:rPr>
              <a:t>C = 85 hours, + or - 25</a:t>
            </a:r>
          </a:p>
          <a:p>
            <a:pPr marL="342900" indent="-342900" eaLnBrk="0" hangingPunct="0">
              <a:spcAft>
                <a:spcPct val="50000"/>
              </a:spcAft>
              <a:buSzPct val="70000"/>
              <a:buFontTx/>
              <a:buChar char="•"/>
              <a:defRPr/>
            </a:pPr>
            <a:endParaRPr lang="en-US" sz="2000" kern="0" dirty="0"/>
          </a:p>
          <a:p>
            <a:pPr marL="342900" indent="-342900" eaLnBrk="0" hangingPunct="0">
              <a:spcAft>
                <a:spcPct val="50000"/>
              </a:spcAft>
              <a:buSzPct val="70000"/>
              <a:defRPr/>
            </a:pPr>
            <a:r>
              <a:rPr lang="en-US" sz="2000" kern="0" dirty="0"/>
              <a:t>What is the combined estimate?</a:t>
            </a:r>
          </a:p>
          <a:p>
            <a:pPr marL="347663" lvl="1" indent="-177800" eaLnBrk="0" hangingPunct="0">
              <a:spcAft>
                <a:spcPct val="50000"/>
              </a:spcAft>
              <a:buSzPct val="90000"/>
              <a:buFont typeface="Times" pitchFamily="18" charset="0"/>
              <a:buChar char="•"/>
              <a:defRPr/>
            </a:pPr>
            <a:r>
              <a:rPr lang="en-US" sz="2000" kern="0" dirty="0">
                <a:ea typeface="ＭＳ Ｐゴシック" pitchFamily="1" charset="-128"/>
              </a:rPr>
              <a:t>total = 45 + 18 + 85 = 148 hours</a:t>
            </a:r>
          </a:p>
          <a:p>
            <a:pPr marL="342900" indent="-342900" eaLnBrk="0" hangingPunct="0">
              <a:spcAft>
                <a:spcPct val="50000"/>
              </a:spcAft>
              <a:buSzPct val="70000"/>
              <a:buFontTx/>
              <a:buChar char="•"/>
              <a:defRPr/>
            </a:pPr>
            <a:endParaRPr lang="en-US" sz="2000" kern="0" dirty="0"/>
          </a:p>
          <a:p>
            <a:pPr marL="342900" indent="-342900" eaLnBrk="0" hangingPunct="0">
              <a:spcAft>
                <a:spcPct val="50000"/>
              </a:spcAft>
              <a:buSzPct val="70000"/>
              <a:defRPr/>
            </a:pPr>
            <a:r>
              <a:rPr lang="en-US" sz="2000" kern="0" dirty="0"/>
              <a:t>What is the combined estimate range</a:t>
            </a:r>
            <a:r>
              <a:rPr lang="en-US" sz="2000" kern="0" dirty="0" smtClean="0"/>
              <a:t>?</a:t>
            </a:r>
            <a:endParaRPr lang="en-US" sz="2000" kern="0" dirty="0"/>
          </a:p>
        </p:txBody>
      </p:sp>
      <p:pic>
        <p:nvPicPr>
          <p:cNvPr id="15364" name="Picture 7" descr="C:\Documents and Settings\snurhan\Local Settings\Temporary Internet Files\Content.IE5\6TCFAPSX\MCED00265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571" y="4050771"/>
            <a:ext cx="904875" cy="90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1" descr="C:\Documents and Settings\snurhan\Local Settings\Temporary Internet Files\Content.IE5\ATUNA1IJ\MCj0429819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1980" y="104775"/>
            <a:ext cx="1266825"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87883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ns01\install\Office\ClipMedia\disk2\FILES\PFILES\MSOFFICE\MEDIA\CNTCD1\ClipArt3\j02332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6839" y="3945996"/>
            <a:ext cx="1901825" cy="1303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7" name="Rectangle 2"/>
          <p:cNvSpPr>
            <a:spLocks noGrp="1" noChangeArrowheads="1"/>
          </p:cNvSpPr>
          <p:nvPr>
            <p:ph type="title"/>
          </p:nvPr>
        </p:nvSpPr>
        <p:spPr/>
        <p:txBody>
          <a:bodyPr/>
          <a:lstStyle/>
          <a:p>
            <a:r>
              <a:rPr lang="en-US" dirty="0" smtClean="0"/>
              <a:t>Class Exercise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Start with three estimates.</a:t>
            </a:r>
          </a:p>
          <a:p>
            <a:pPr lvl="1"/>
            <a:r>
              <a:rPr lang="en-US" dirty="0" smtClean="0"/>
              <a:t>A = 45 hours, + or - 10</a:t>
            </a:r>
          </a:p>
          <a:p>
            <a:pPr lvl="1"/>
            <a:r>
              <a:rPr lang="en-US" dirty="0" smtClean="0"/>
              <a:t>B = 18 hours, + or - 5</a:t>
            </a:r>
          </a:p>
          <a:p>
            <a:pPr lvl="1"/>
            <a:r>
              <a:rPr lang="en-US" dirty="0" smtClean="0"/>
              <a:t>C = 85 hours, + or - 25</a:t>
            </a:r>
          </a:p>
          <a:p>
            <a:endParaRPr lang="en-US" dirty="0" smtClean="0"/>
          </a:p>
          <a:p>
            <a:r>
              <a:rPr lang="en-US" dirty="0" smtClean="0"/>
              <a:t>What is the combined estimate?</a:t>
            </a:r>
          </a:p>
          <a:p>
            <a:pPr lvl="1"/>
            <a:r>
              <a:rPr lang="en-US" dirty="0" smtClean="0"/>
              <a:t>total = 45 + 18 + 85 = 148 hours</a:t>
            </a:r>
          </a:p>
          <a:p>
            <a:endParaRPr lang="en-US" dirty="0" smtClean="0"/>
          </a:p>
          <a:p>
            <a:r>
              <a:rPr lang="en-US" dirty="0" smtClean="0"/>
              <a:t>What is the combined estimate range?</a:t>
            </a:r>
          </a:p>
          <a:p>
            <a:pPr lvl="1"/>
            <a:r>
              <a:rPr lang="en-US" dirty="0" smtClean="0"/>
              <a:t>variance = 100 + 25 + 625 = 750</a:t>
            </a:r>
          </a:p>
          <a:p>
            <a:pPr lvl="1"/>
            <a:r>
              <a:rPr lang="en-US" dirty="0" smtClean="0"/>
              <a:t>range = square root of variance = 27.4 hours</a:t>
            </a:r>
          </a:p>
          <a:p>
            <a:endParaRPr lang="en-US" dirty="0" smtClean="0"/>
          </a:p>
          <a:p>
            <a:r>
              <a:rPr lang="en-US" dirty="0" smtClean="0"/>
              <a:t>What is the combined UPI and LPI?</a:t>
            </a:r>
            <a:endParaRPr lang="en-US" dirty="0"/>
          </a:p>
        </p:txBody>
      </p:sp>
      <p:pic>
        <p:nvPicPr>
          <p:cNvPr id="7" name="Picture 11" descr="C:\Documents and Settings\snurhan\Local Settings\Temporary Internet Files\Content.IE5\ATUNA1IJ\MCj0429819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1980" y="104775"/>
            <a:ext cx="1266825"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61700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Class Exercise - 4</a:t>
            </a:r>
            <a:endParaRPr lang="en-US"/>
          </a:p>
        </p:txBody>
      </p:sp>
      <p:sp>
        <p:nvSpPr>
          <p:cNvPr id="4" name="Content Placeholder 3"/>
          <p:cNvSpPr>
            <a:spLocks noGrp="1"/>
          </p:cNvSpPr>
          <p:nvPr>
            <p:ph idx="1"/>
          </p:nvPr>
        </p:nvSpPr>
        <p:spPr/>
        <p:txBody>
          <a:bodyPr>
            <a:normAutofit fontScale="92500" lnSpcReduction="10000"/>
          </a:bodyPr>
          <a:lstStyle/>
          <a:p>
            <a:pPr>
              <a:lnSpc>
                <a:spcPct val="90000"/>
              </a:lnSpc>
              <a:buSzPct val="70000"/>
            </a:pPr>
            <a:r>
              <a:rPr lang="en-US" sz="2000" dirty="0"/>
              <a:t>Start with three estimates.</a:t>
            </a:r>
          </a:p>
          <a:p>
            <a:pPr lvl="1">
              <a:lnSpc>
                <a:spcPct val="90000"/>
              </a:lnSpc>
              <a:buSzPct val="90000"/>
              <a:buFont typeface="Times" charset="0"/>
              <a:buChar char="•"/>
            </a:pPr>
            <a:r>
              <a:rPr lang="en-US" sz="2000" dirty="0"/>
              <a:t>A = 45 hours, + or - 10</a:t>
            </a:r>
          </a:p>
          <a:p>
            <a:pPr lvl="1">
              <a:lnSpc>
                <a:spcPct val="90000"/>
              </a:lnSpc>
              <a:buSzPct val="90000"/>
              <a:buFont typeface="Times" charset="0"/>
              <a:buChar char="•"/>
            </a:pPr>
            <a:r>
              <a:rPr lang="en-US" sz="2000" dirty="0"/>
              <a:t>B = 18 hours, + or - 5</a:t>
            </a:r>
          </a:p>
          <a:p>
            <a:pPr lvl="1">
              <a:lnSpc>
                <a:spcPct val="90000"/>
              </a:lnSpc>
              <a:buSzPct val="90000"/>
              <a:buFont typeface="Times" charset="0"/>
              <a:buChar char="•"/>
            </a:pPr>
            <a:r>
              <a:rPr lang="en-US" sz="2000" dirty="0"/>
              <a:t>C = 85 hours, + or - </a:t>
            </a:r>
            <a:r>
              <a:rPr lang="en-US" sz="2000" dirty="0" smtClean="0"/>
              <a:t>25</a:t>
            </a:r>
          </a:p>
          <a:p>
            <a:pPr>
              <a:lnSpc>
                <a:spcPct val="90000"/>
              </a:lnSpc>
              <a:spcAft>
                <a:spcPct val="50000"/>
              </a:spcAft>
              <a:buSzPct val="70000"/>
            </a:pPr>
            <a:endParaRPr lang="en-US" sz="1100" dirty="0" smtClean="0"/>
          </a:p>
          <a:p>
            <a:pPr>
              <a:lnSpc>
                <a:spcPct val="90000"/>
              </a:lnSpc>
              <a:buSzPct val="70000"/>
            </a:pPr>
            <a:r>
              <a:rPr lang="en-US" sz="2000" dirty="0" smtClean="0"/>
              <a:t>What </a:t>
            </a:r>
            <a:r>
              <a:rPr lang="en-US" sz="2000" dirty="0"/>
              <a:t>is the combined estimate?</a:t>
            </a:r>
          </a:p>
          <a:p>
            <a:pPr lvl="1">
              <a:lnSpc>
                <a:spcPct val="90000"/>
              </a:lnSpc>
              <a:buSzPct val="90000"/>
              <a:buFont typeface="Times" charset="0"/>
              <a:buChar char="•"/>
            </a:pPr>
            <a:r>
              <a:rPr lang="en-US" sz="2000" dirty="0"/>
              <a:t>total = 45 + 18 + 85 = 148 </a:t>
            </a:r>
            <a:r>
              <a:rPr lang="en-US" sz="2000" dirty="0" smtClean="0"/>
              <a:t>hours</a:t>
            </a:r>
          </a:p>
          <a:p>
            <a:pPr>
              <a:lnSpc>
                <a:spcPct val="90000"/>
              </a:lnSpc>
              <a:spcAft>
                <a:spcPct val="50000"/>
              </a:spcAft>
              <a:buSzPct val="70000"/>
              <a:buFontTx/>
              <a:buChar char="•"/>
            </a:pPr>
            <a:endParaRPr lang="en-US" sz="1100" dirty="0"/>
          </a:p>
          <a:p>
            <a:pPr>
              <a:lnSpc>
                <a:spcPct val="90000"/>
              </a:lnSpc>
              <a:buSzPct val="70000"/>
            </a:pPr>
            <a:r>
              <a:rPr lang="en-US" sz="2000" dirty="0" smtClean="0"/>
              <a:t>What </a:t>
            </a:r>
            <a:r>
              <a:rPr lang="en-US" sz="2000" dirty="0"/>
              <a:t>is the combined estimate range?</a:t>
            </a:r>
          </a:p>
          <a:p>
            <a:pPr lvl="1">
              <a:lnSpc>
                <a:spcPct val="90000"/>
              </a:lnSpc>
              <a:buSzPct val="90000"/>
              <a:buFont typeface="Times" charset="0"/>
              <a:buChar char="•"/>
            </a:pPr>
            <a:r>
              <a:rPr lang="en-US" sz="2000" dirty="0"/>
              <a:t>variance = 100 + 25 + 625 = 750</a:t>
            </a:r>
          </a:p>
          <a:p>
            <a:pPr lvl="1">
              <a:lnSpc>
                <a:spcPct val="90000"/>
              </a:lnSpc>
              <a:buSzPct val="90000"/>
              <a:buFont typeface="Times" charset="0"/>
              <a:buChar char="•"/>
            </a:pPr>
            <a:r>
              <a:rPr lang="en-US" sz="2000" dirty="0"/>
              <a:t>range = square root of variance = 27.4 </a:t>
            </a:r>
            <a:r>
              <a:rPr lang="en-US" sz="2000" dirty="0" smtClean="0"/>
              <a:t>hours</a:t>
            </a:r>
          </a:p>
          <a:p>
            <a:pPr>
              <a:lnSpc>
                <a:spcPct val="90000"/>
              </a:lnSpc>
              <a:spcAft>
                <a:spcPct val="50000"/>
              </a:spcAft>
              <a:buSzPct val="70000"/>
              <a:buFontTx/>
              <a:buChar char="•"/>
            </a:pPr>
            <a:endParaRPr lang="en-US" sz="1100" dirty="0"/>
          </a:p>
          <a:p>
            <a:pPr>
              <a:lnSpc>
                <a:spcPct val="90000"/>
              </a:lnSpc>
              <a:buSzPct val="70000"/>
            </a:pPr>
            <a:r>
              <a:rPr lang="en-US" sz="2000" dirty="0" smtClean="0"/>
              <a:t>What </a:t>
            </a:r>
            <a:r>
              <a:rPr lang="en-US" sz="2000" dirty="0"/>
              <a:t>is the combined UPI and LPI?</a:t>
            </a:r>
          </a:p>
          <a:p>
            <a:pPr lvl="1">
              <a:lnSpc>
                <a:spcPct val="90000"/>
              </a:lnSpc>
              <a:buSzPct val="90000"/>
              <a:buFont typeface="Times" charset="0"/>
              <a:buChar char="•"/>
            </a:pPr>
            <a:r>
              <a:rPr lang="en-US" sz="2000" dirty="0"/>
              <a:t>UPI = 148 + 27.4 = 175.4 hours</a:t>
            </a:r>
          </a:p>
          <a:p>
            <a:pPr lvl="1">
              <a:lnSpc>
                <a:spcPct val="90000"/>
              </a:lnSpc>
              <a:buSzPct val="90000"/>
              <a:buFont typeface="Times" charset="0"/>
              <a:buChar char="•"/>
            </a:pPr>
            <a:r>
              <a:rPr lang="en-US" sz="2000" dirty="0"/>
              <a:t>LPI = 148 – 27.4 = 120.6 </a:t>
            </a:r>
            <a:r>
              <a:rPr lang="en-US" sz="2000" dirty="0" smtClean="0"/>
              <a:t>hours</a:t>
            </a:r>
            <a:endParaRPr lang="en-US" sz="2000" dirty="0"/>
          </a:p>
        </p:txBody>
      </p:sp>
      <p:pic>
        <p:nvPicPr>
          <p:cNvPr id="17412" name="Picture 2" descr="C:\Documents and Settings\snurhan\Local Settings\Temporary Internet Files\Content.IE5\ATUNA1IJ\MCj028172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1158" y="4724400"/>
            <a:ext cx="1808163" cy="1335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1" descr="C:\Documents and Settings\snurhan\Local Settings\Temporary Internet Files\Content.IE5\ATUNA1IJ\MCj0429819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1980" y="104775"/>
            <a:ext cx="1266825"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37851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0" lvl="1" indent="0">
              <a:buNone/>
            </a:pPr>
            <a:r>
              <a:rPr lang="en-US" sz="2000" dirty="0">
                <a:latin typeface="Arial" charset="0"/>
              </a:rPr>
              <a:t>Introduce a new unit of measurement when the current one does not correlate well for the task at hand:</a:t>
            </a:r>
          </a:p>
          <a:p>
            <a:pPr marL="0" lvl="1" indent="0">
              <a:buNone/>
            </a:pPr>
            <a:endParaRPr lang="en-US" sz="2000" dirty="0">
              <a:latin typeface="Arial" charset="0"/>
            </a:endParaRPr>
          </a:p>
          <a:p>
            <a:pPr marL="0" lvl="1" indent="0">
              <a:buNone/>
            </a:pPr>
            <a:r>
              <a:rPr lang="en-US" sz="2000" dirty="0">
                <a:latin typeface="Arial" charset="0"/>
              </a:rPr>
              <a:t>Introduce:</a:t>
            </a:r>
          </a:p>
          <a:p>
            <a:pPr marL="0" lvl="1" indent="0"/>
            <a:r>
              <a:rPr lang="en-US" sz="2000" dirty="0">
                <a:latin typeface="Arial" charset="0"/>
              </a:rPr>
              <a:t>   A new unit of measurement,</a:t>
            </a:r>
          </a:p>
          <a:p>
            <a:pPr marL="0" lvl="1" indent="0"/>
            <a:endParaRPr lang="en-US" sz="2000" dirty="0">
              <a:latin typeface="Arial" charset="0"/>
            </a:endParaRPr>
          </a:p>
          <a:p>
            <a:pPr marL="0" lvl="1" indent="0"/>
            <a:r>
              <a:rPr lang="en-US" sz="2000" dirty="0">
                <a:latin typeface="Arial" charset="0"/>
              </a:rPr>
              <a:t>   A new size </a:t>
            </a:r>
            <a:r>
              <a:rPr lang="en-US" sz="2000" dirty="0" smtClean="0">
                <a:latin typeface="Arial" charset="0"/>
              </a:rPr>
              <a:t>proxy</a:t>
            </a:r>
            <a:endParaRPr lang="en-US" sz="2000" dirty="0">
              <a:latin typeface="Arial" charset="0"/>
            </a:endParaRPr>
          </a:p>
        </p:txBody>
      </p:sp>
      <p:sp>
        <p:nvSpPr>
          <p:cNvPr id="18434" name="Rectangle 2"/>
          <p:cNvSpPr>
            <a:spLocks noGrp="1" noChangeArrowheads="1"/>
          </p:cNvSpPr>
          <p:nvPr>
            <p:ph type="title"/>
          </p:nvPr>
        </p:nvSpPr>
        <p:spPr/>
        <p:txBody>
          <a:bodyPr>
            <a:normAutofit/>
          </a:bodyPr>
          <a:lstStyle/>
          <a:p>
            <a:pPr eaLnBrk="1" hangingPunct="1"/>
            <a:r>
              <a:rPr lang="en-US">
                <a:latin typeface="Arial" charset="0"/>
              </a:rPr>
              <a:t>Size Estimating for Parts other than LOC - 1</a:t>
            </a:r>
          </a:p>
        </p:txBody>
      </p:sp>
      <p:pic>
        <p:nvPicPr>
          <p:cNvPr id="18436" name="Picture 6" descr="\\ns01\install\Office\ClipMedia\disk2\FILES\PFILES\MSOFFICE\MEDIA\CNTCD1\ClipArt3\j023419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8562" y="2374372"/>
            <a:ext cx="1446212"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37" name="Picture 2" descr="C:\Documents and Settings\snurhan\Local Settings\Temporary Internet Files\Content.IE5\6TCFAPSX\MPj031430000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538" y="3461809"/>
            <a:ext cx="1803929" cy="1385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38" name="Picture 2" descr="\\ns01\install\Office\ClipMedia\disk2\FILES\PFILES\MSOFFICE\MEDIA\CNTCD1\ClipArt1\j0078806.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29071" y="112183"/>
            <a:ext cx="820737" cy="83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888587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Size Estimating for Parts other than LOC - 2</a:t>
            </a:r>
            <a:endParaRPr lang="en-US"/>
          </a:p>
        </p:txBody>
      </p:sp>
      <p:sp>
        <p:nvSpPr>
          <p:cNvPr id="19459" name="Rectangle 3"/>
          <p:cNvSpPr>
            <a:spLocks noGrp="1" noChangeArrowheads="1"/>
          </p:cNvSpPr>
          <p:nvPr>
            <p:ph idx="1"/>
          </p:nvPr>
        </p:nvSpPr>
        <p:spPr/>
        <p:txBody>
          <a:bodyPr/>
          <a:lstStyle/>
          <a:p>
            <a:r>
              <a:rPr lang="en-US" dirty="0" smtClean="0"/>
              <a:t>The new unit of measurement should be:</a:t>
            </a:r>
          </a:p>
          <a:p>
            <a:pPr lvl="1"/>
            <a:r>
              <a:rPr lang="en-US" dirty="0" smtClean="0"/>
              <a:t>Useful for planning - size and time should correlate well</a:t>
            </a:r>
          </a:p>
          <a:p>
            <a:pPr lvl="1"/>
            <a:r>
              <a:rPr lang="en-US" dirty="0" smtClean="0"/>
              <a:t>Precise - there should be a precise size measurement definition</a:t>
            </a:r>
          </a:p>
          <a:p>
            <a:pPr lvl="1"/>
            <a:r>
              <a:rPr lang="en-US" dirty="0" smtClean="0"/>
              <a:t>Automatically countable</a:t>
            </a:r>
          </a:p>
          <a:p>
            <a:pPr lvl="1"/>
            <a:r>
              <a:rPr lang="en-US" dirty="0" smtClean="0"/>
              <a:t>Adaptable to the types of work we are likely to do in the future</a:t>
            </a:r>
          </a:p>
          <a:p>
            <a:pPr lvl="1"/>
            <a:r>
              <a:rPr lang="en-US" dirty="0" smtClean="0"/>
              <a:t>Provide the means to judge the accuracy of our estimates</a:t>
            </a:r>
          </a:p>
          <a:p>
            <a:pPr lvl="1"/>
            <a:endParaRPr lang="en-US" dirty="0" smtClean="0"/>
          </a:p>
          <a:p>
            <a:r>
              <a:rPr lang="en-US" dirty="0" smtClean="0"/>
              <a:t>The proxy should be :</a:t>
            </a:r>
          </a:p>
          <a:p>
            <a:pPr lvl="1"/>
            <a:r>
              <a:rPr lang="en-US" dirty="0" smtClean="0"/>
              <a:t>Easy to visualize at the beginning of the project</a:t>
            </a:r>
          </a:p>
          <a:p>
            <a:pPr lvl="1"/>
            <a:r>
              <a:rPr lang="en-US" dirty="0" smtClean="0"/>
              <a:t>Customizable to the special needs of using organizations</a:t>
            </a:r>
          </a:p>
          <a:p>
            <a:pPr lvl="1"/>
            <a:r>
              <a:rPr lang="en-US" dirty="0" smtClean="0"/>
              <a:t>Sensitive to any implementation variations that impact development cost and effort.</a:t>
            </a:r>
            <a:endParaRPr lang="en-US" dirty="0"/>
          </a:p>
        </p:txBody>
      </p:sp>
      <p:pic>
        <p:nvPicPr>
          <p:cNvPr id="5" name="Picture 2" descr="\\ns01\install\Office\ClipMedia\disk2\FILES\PFILES\MSOFFICE\MEDIA\CNTCD1\ClipArt1\j0078806.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071" y="112183"/>
            <a:ext cx="820737" cy="83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80774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US" dirty="0">
                <a:latin typeface="Arial" charset="0"/>
              </a:rPr>
              <a:t>Possible proxies:</a:t>
            </a:r>
          </a:p>
          <a:p>
            <a:pPr marL="857250" lvl="1" indent="-400050"/>
            <a:r>
              <a:rPr lang="en-US" dirty="0">
                <a:latin typeface="Arial" charset="0"/>
              </a:rPr>
              <a:t>Objects</a:t>
            </a:r>
          </a:p>
          <a:p>
            <a:pPr marL="857250" lvl="1" indent="-400050"/>
            <a:r>
              <a:rPr lang="en-US" dirty="0">
                <a:latin typeface="Arial" charset="0"/>
              </a:rPr>
              <a:t>Screens</a:t>
            </a:r>
          </a:p>
          <a:p>
            <a:pPr marL="857250" lvl="1" indent="-400050"/>
            <a:r>
              <a:rPr lang="en-US" dirty="0">
                <a:latin typeface="Arial" charset="0"/>
              </a:rPr>
              <a:t>Files</a:t>
            </a:r>
          </a:p>
          <a:p>
            <a:pPr marL="857250" lvl="1" indent="-400050"/>
            <a:r>
              <a:rPr lang="en-US" dirty="0">
                <a:latin typeface="Arial" charset="0"/>
              </a:rPr>
              <a:t>Scripts</a:t>
            </a:r>
          </a:p>
          <a:p>
            <a:pPr marL="857250" lvl="1" indent="-400050"/>
            <a:r>
              <a:rPr lang="en-US" dirty="0">
                <a:latin typeface="Arial" charset="0"/>
              </a:rPr>
              <a:t>Document Chapters</a:t>
            </a:r>
          </a:p>
          <a:p>
            <a:r>
              <a:rPr lang="en-US" dirty="0">
                <a:latin typeface="Arial" charset="0"/>
              </a:rPr>
              <a:t>Possible unit of measurements:</a:t>
            </a:r>
          </a:p>
          <a:p>
            <a:pPr marL="857250" lvl="1" indent="-400050"/>
            <a:r>
              <a:rPr lang="en-US" dirty="0">
                <a:latin typeface="Arial" charset="0"/>
              </a:rPr>
              <a:t>Lines of Text within a document</a:t>
            </a:r>
          </a:p>
          <a:p>
            <a:pPr marL="857250" lvl="1" indent="-400050"/>
            <a:r>
              <a:rPr lang="en-US" dirty="0">
                <a:latin typeface="Arial" charset="0"/>
              </a:rPr>
              <a:t>Number of controls on a screen</a:t>
            </a:r>
          </a:p>
          <a:p>
            <a:pPr marL="857250" lvl="1" indent="-400050"/>
            <a:endParaRPr lang="en-US" sz="800" dirty="0">
              <a:latin typeface="Arial" charset="0"/>
            </a:endParaRPr>
          </a:p>
          <a:p>
            <a:pPr>
              <a:spcAft>
                <a:spcPct val="0"/>
              </a:spcAft>
            </a:pPr>
            <a:r>
              <a:rPr lang="en-US" dirty="0">
                <a:latin typeface="Arial" charset="0"/>
              </a:rPr>
              <a:t>While size measure depends on the job, the effort </a:t>
            </a:r>
          </a:p>
          <a:p>
            <a:pPr>
              <a:spcAft>
                <a:spcPct val="0"/>
              </a:spcAft>
            </a:pPr>
            <a:r>
              <a:rPr lang="en-US" dirty="0">
                <a:latin typeface="Arial" charset="0"/>
              </a:rPr>
              <a:t>measure is always </a:t>
            </a:r>
            <a:r>
              <a:rPr lang="en-US" b="1" i="1" u="sng" dirty="0">
                <a:latin typeface="Arial" charset="0"/>
              </a:rPr>
              <a:t>Time</a:t>
            </a:r>
            <a:r>
              <a:rPr lang="en-US" dirty="0" smtClean="0">
                <a:latin typeface="Arial" charset="0"/>
              </a:rPr>
              <a:t>.</a:t>
            </a:r>
            <a:endParaRPr lang="en-US" dirty="0">
              <a:latin typeface="Arial" charset="0"/>
            </a:endParaRPr>
          </a:p>
        </p:txBody>
      </p:sp>
      <p:sp>
        <p:nvSpPr>
          <p:cNvPr id="20482" name="Rectangle 2"/>
          <p:cNvSpPr>
            <a:spLocks noGrp="1" noChangeArrowheads="1"/>
          </p:cNvSpPr>
          <p:nvPr>
            <p:ph type="title"/>
          </p:nvPr>
        </p:nvSpPr>
        <p:spPr/>
        <p:txBody>
          <a:bodyPr>
            <a:normAutofit/>
          </a:bodyPr>
          <a:lstStyle/>
          <a:p>
            <a:pPr eaLnBrk="1" hangingPunct="1"/>
            <a:r>
              <a:rPr lang="en-US">
                <a:latin typeface="Arial" charset="0"/>
              </a:rPr>
              <a:t>Size Estimating for Parts other than LOC - 3</a:t>
            </a:r>
          </a:p>
        </p:txBody>
      </p:sp>
      <p:pic>
        <p:nvPicPr>
          <p:cNvPr id="20484" name="Picture 1" descr="C:\Documents and Settings\snurhan\Local Settings\Temporary Internet Files\Content.IE5\6TCFAPSX\MPj031430000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472" y="1123950"/>
            <a:ext cx="2287587" cy="175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2" descr="\\ns01\install\Office\ClipMedia\disk2\FILES\PFILES\MSOFFICE\MEDIA\CNTCD1\ClipArt1\j0078707.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747" y="3744913"/>
            <a:ext cx="1684337" cy="206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ns01\install\Office\ClipMedia\disk2\FILES\PFILES\MSOFFICE\MEDIA\CNTCD1\ClipArt1\j0078806.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29071" y="112183"/>
            <a:ext cx="820737" cy="83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530233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a:latin typeface="Arial" charset="0"/>
              </a:rPr>
              <a:t>Selecting a Size Measure - 1</a:t>
            </a:r>
          </a:p>
        </p:txBody>
      </p:sp>
      <p:sp>
        <p:nvSpPr>
          <p:cNvPr id="21507" name="Rectangle 3"/>
          <p:cNvSpPr>
            <a:spLocks noGrp="1" noChangeArrowheads="1"/>
          </p:cNvSpPr>
          <p:nvPr>
            <p:ph idx="1"/>
          </p:nvPr>
        </p:nvSpPr>
        <p:spPr/>
        <p:txBody>
          <a:bodyPr/>
          <a:lstStyle/>
          <a:p>
            <a:pPr marL="0" indent="0" eaLnBrk="1" hangingPunct="1">
              <a:buFontTx/>
              <a:buNone/>
            </a:pPr>
            <a:r>
              <a:rPr lang="en-US" dirty="0">
                <a:latin typeface="Arial" charset="0"/>
              </a:rPr>
              <a:t>Start with historical data from some past projects</a:t>
            </a:r>
          </a:p>
          <a:p>
            <a:pPr marL="347663" lvl="1" indent="-177800" eaLnBrk="1" hangingPunct="1"/>
            <a:r>
              <a:rPr lang="en-US" dirty="0">
                <a:latin typeface="Arial" charset="0"/>
              </a:rPr>
              <a:t>Development effort</a:t>
            </a:r>
          </a:p>
          <a:p>
            <a:pPr marL="347663" lvl="1" indent="-177800" eaLnBrk="1" hangingPunct="1"/>
            <a:r>
              <a:rPr lang="en-US" dirty="0">
                <a:latin typeface="Arial" charset="0"/>
              </a:rPr>
              <a:t>Product characteristics (candidate size measures)</a:t>
            </a:r>
          </a:p>
          <a:p>
            <a:pPr marL="347663" lvl="1" indent="-177800" eaLnBrk="1" hangingPunct="1"/>
            <a:r>
              <a:rPr lang="en-US" dirty="0">
                <a:latin typeface="Arial" charset="0"/>
              </a:rPr>
              <a:t>Special conditions</a:t>
            </a:r>
          </a:p>
          <a:p>
            <a:pPr marL="858838" lvl="1" indent="-400050" eaLnBrk="1" hangingPunct="1">
              <a:buFont typeface="Times" charset="0"/>
              <a:buNone/>
            </a:pPr>
            <a:endParaRPr lang="en-US" dirty="0">
              <a:latin typeface="Arial" charset="0"/>
            </a:endParaRPr>
          </a:p>
          <a:p>
            <a:pPr marL="0" indent="0" eaLnBrk="1" hangingPunct="1">
              <a:buFontTx/>
              <a:buNone/>
            </a:pPr>
            <a:r>
              <a:rPr lang="en-US" dirty="0">
                <a:latin typeface="Arial" charset="0"/>
              </a:rPr>
              <a:t>Rank the products by development effort.</a:t>
            </a:r>
          </a:p>
          <a:p>
            <a:pPr marL="858838" lvl="1" indent="-400050" eaLnBrk="1" hangingPunct="1">
              <a:buFont typeface="Times" charset="0"/>
              <a:buNone/>
            </a:pPr>
            <a:endParaRPr lang="en-US" dirty="0">
              <a:latin typeface="Arial" charset="0"/>
            </a:endParaRPr>
          </a:p>
          <a:p>
            <a:pPr marL="0" indent="0" eaLnBrk="1" hangingPunct="1">
              <a:buFontTx/>
              <a:buNone/>
            </a:pPr>
            <a:r>
              <a:rPr lang="en-US" dirty="0">
                <a:latin typeface="Arial" charset="0"/>
              </a:rPr>
              <a:t>See what characteristics distinguish those products that took the greatest effort from those that took least.</a:t>
            </a:r>
          </a:p>
        </p:txBody>
      </p:sp>
      <p:pic>
        <p:nvPicPr>
          <p:cNvPr id="21508" name="Picture 2" descr="C:\Documents and Settings\snurhan\Local Settings\Temporary Internet Files\Content.IE5\6TCFAPSX\MCj0434411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0171" y="74612"/>
            <a:ext cx="931862" cy="1049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820470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r>
              <a:rPr lang="en-US">
                <a:latin typeface="Arial" charset="0"/>
              </a:rPr>
              <a:t>Selecting a Size Measure - 2</a:t>
            </a:r>
          </a:p>
        </p:txBody>
      </p:sp>
      <p:sp>
        <p:nvSpPr>
          <p:cNvPr id="38916" name="Rectangle 3"/>
          <p:cNvSpPr>
            <a:spLocks noGrp="1" noChangeArrowheads="1"/>
          </p:cNvSpPr>
          <p:nvPr>
            <p:ph idx="1"/>
          </p:nvPr>
        </p:nvSpPr>
        <p:spPr/>
        <p:txBody>
          <a:bodyPr/>
          <a:lstStyle/>
          <a:p>
            <a:pPr marL="457200" indent="-400050" eaLnBrk="1" hangingPunct="1">
              <a:buFont typeface="Times"/>
              <a:buNone/>
              <a:defRPr/>
            </a:pPr>
            <a:r>
              <a:rPr lang="en-US" dirty="0" smtClean="0">
                <a:ea typeface="+mn-ea"/>
              </a:rPr>
              <a:t>Determine if the candidate size measure is related to effort</a:t>
            </a:r>
          </a:p>
          <a:p>
            <a:pPr marL="347663" lvl="1" indent="-177800" eaLnBrk="1" hangingPunct="1">
              <a:buFont typeface="Times" pitchFamily="18" charset="0"/>
              <a:buChar char="•"/>
              <a:defRPr/>
            </a:pPr>
            <a:r>
              <a:rPr lang="en-US" dirty="0" smtClean="0"/>
              <a:t>Create a graph with the candidate size measure on the horizontal axis and effort on the vertical axis</a:t>
            </a:r>
          </a:p>
          <a:p>
            <a:pPr marL="347663" lvl="1" indent="-177800" eaLnBrk="1" hangingPunct="1">
              <a:buFont typeface="Times" pitchFamily="18" charset="0"/>
              <a:buChar char="•"/>
              <a:defRPr/>
            </a:pPr>
            <a:r>
              <a:rPr lang="en-US" dirty="0" smtClean="0"/>
              <a:t>Plot each pair of historical data (candidate size measure, effort) as a point on the graph</a:t>
            </a:r>
          </a:p>
          <a:p>
            <a:pPr marL="347663" lvl="1" indent="-177800" eaLnBrk="1" hangingPunct="1">
              <a:buFont typeface="Times" pitchFamily="18" charset="0"/>
              <a:buChar char="•"/>
              <a:defRPr/>
            </a:pPr>
            <a:r>
              <a:rPr lang="en-US" dirty="0" smtClean="0"/>
              <a:t>If the points define a line, then the candidate size measure is related to effort and can be used for planning.</a:t>
            </a:r>
          </a:p>
          <a:p>
            <a:pPr marL="857250" lvl="1" indent="-400050" eaLnBrk="1" hangingPunct="1">
              <a:buFont typeface="Times"/>
              <a:buNone/>
              <a:defRPr/>
            </a:pPr>
            <a:endParaRPr lang="en-US" dirty="0" smtClean="0"/>
          </a:p>
          <a:p>
            <a:pPr marL="61913" indent="-4763" eaLnBrk="1" hangingPunct="1">
              <a:buFont typeface="Times"/>
              <a:buNone/>
              <a:defRPr/>
            </a:pPr>
            <a:r>
              <a:rPr lang="en-US" dirty="0" smtClean="0">
                <a:ea typeface="+mn-ea"/>
              </a:rPr>
              <a:t>There may be no single best size measure. A combination of size measures could be needed.</a:t>
            </a:r>
          </a:p>
        </p:txBody>
      </p:sp>
      <p:pic>
        <p:nvPicPr>
          <p:cNvPr id="22532" name="Picture 5" descr="\\ns01\install\Office\ClipMedia\disk2\FILES\PFILES\MSOFFICE\MEDIA\CNTCD1\ClipArt6\j0297177.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3597" y="71438"/>
            <a:ext cx="1441450" cy="1246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87177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normAutofit/>
          </a:bodyPr>
          <a:lstStyle/>
          <a:p>
            <a:r>
              <a:rPr lang="en-US">
                <a:latin typeface="Arial" charset="0"/>
              </a:rPr>
              <a:t>Example: Text Pages versus Writing Time</a:t>
            </a:r>
          </a:p>
        </p:txBody>
      </p:sp>
      <p:graphicFrame>
        <p:nvGraphicFramePr>
          <p:cNvPr id="1026" name="Object 2"/>
          <p:cNvGraphicFramePr>
            <a:graphicFrameLocks/>
          </p:cNvGraphicFramePr>
          <p:nvPr>
            <p:extLst>
              <p:ext uri="{D42A27DB-BD31-4B8C-83A1-F6EECF244321}">
                <p14:modId xmlns:p14="http://schemas.microsoft.com/office/powerpoint/2010/main" val="3159214057"/>
              </p:ext>
            </p:extLst>
          </p:nvPr>
        </p:nvGraphicFramePr>
        <p:xfrm>
          <a:off x="388938" y="948267"/>
          <a:ext cx="7775575" cy="5411788"/>
        </p:xfrm>
        <a:graphic>
          <a:graphicData uri="http://schemas.openxmlformats.org/presentationml/2006/ole">
            <mc:AlternateContent xmlns:mc="http://schemas.openxmlformats.org/markup-compatibility/2006">
              <mc:Choice xmlns:v="urn:schemas-microsoft-com:vml" Requires="v">
                <p:oleObj spid="_x0000_s35859" name="Chart" r:id="rId4" imgW="6959600" imgH="4978400" progId="MSGraph.Chart.8">
                  <p:embed followColorScheme="full"/>
                </p:oleObj>
              </mc:Choice>
              <mc:Fallback>
                <p:oleObj name="Chart" r:id="rId4" imgW="6959600" imgH="4978400" progId="MSGraph.Chart.8">
                  <p:embed followColorScheme="full"/>
                  <p:pic>
                    <p:nvPicPr>
                      <p:cNvPr id="0" name=""/>
                      <p:cNvPicPr>
                        <a:picLocks noChangeArrowheads="1"/>
                      </p:cNvPicPr>
                      <p:nvPr/>
                    </p:nvPicPr>
                    <p:blipFill>
                      <a:blip r:embed="rId5"/>
                      <a:srcRect/>
                      <a:stretch>
                        <a:fillRect/>
                      </a:stretch>
                    </p:blipFill>
                    <p:spPr bwMode="auto">
                      <a:xfrm>
                        <a:off x="388938" y="948267"/>
                        <a:ext cx="7775575" cy="54117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99287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r>
              <a:rPr lang="en-US">
                <a:latin typeface="Arial" charset="0"/>
              </a:rPr>
              <a:t>Using Multiple Proxies</a:t>
            </a:r>
          </a:p>
        </p:txBody>
      </p:sp>
      <p:sp>
        <p:nvSpPr>
          <p:cNvPr id="2" name="Content Placeholder 1"/>
          <p:cNvSpPr>
            <a:spLocks noGrp="1"/>
          </p:cNvSpPr>
          <p:nvPr>
            <p:ph idx="1"/>
          </p:nvPr>
        </p:nvSpPr>
        <p:spPr/>
        <p:txBody>
          <a:bodyPr/>
          <a:lstStyle/>
          <a:p>
            <a:pPr>
              <a:spcBef>
                <a:spcPts val="0"/>
              </a:spcBef>
              <a:spcAft>
                <a:spcPts val="600"/>
              </a:spcAft>
              <a:buSzPct val="70000"/>
            </a:pPr>
            <a:r>
              <a:rPr lang="en-US" sz="2000" dirty="0"/>
              <a:t>With size/hour data for several proxies:</a:t>
            </a:r>
          </a:p>
          <a:p>
            <a:pPr lvl="1">
              <a:spcBef>
                <a:spcPts val="0"/>
              </a:spcBef>
              <a:spcAft>
                <a:spcPts val="600"/>
              </a:spcAft>
              <a:buSzPct val="90000"/>
              <a:buFont typeface="Times" charset="0"/>
              <a:buChar char="•"/>
            </a:pPr>
            <a:r>
              <a:rPr lang="en-US" sz="2000" dirty="0"/>
              <a:t>estimate each as before</a:t>
            </a:r>
          </a:p>
          <a:p>
            <a:pPr lvl="1">
              <a:spcBef>
                <a:spcPts val="0"/>
              </a:spcBef>
              <a:spcAft>
                <a:spcPts val="600"/>
              </a:spcAft>
              <a:buSzPct val="90000"/>
              <a:buFont typeface="Times" charset="0"/>
              <a:buChar char="•"/>
            </a:pPr>
            <a:r>
              <a:rPr lang="en-US" sz="2000" dirty="0"/>
              <a:t>combine the total estimates and prediction intervals as just described</a:t>
            </a:r>
          </a:p>
          <a:p>
            <a:pPr>
              <a:spcBef>
                <a:spcPts val="0"/>
              </a:spcBef>
              <a:spcAft>
                <a:spcPts val="600"/>
              </a:spcAft>
              <a:buSzPct val="70000"/>
              <a:buFontTx/>
              <a:buChar char="•"/>
            </a:pPr>
            <a:endParaRPr lang="en-US" sz="2000" dirty="0"/>
          </a:p>
          <a:p>
            <a:pPr>
              <a:spcBef>
                <a:spcPts val="0"/>
              </a:spcBef>
              <a:spcAft>
                <a:spcPts val="600"/>
              </a:spcAft>
              <a:buSzPct val="70000"/>
            </a:pPr>
            <a:r>
              <a:rPr lang="en-US" sz="2000" dirty="0"/>
              <a:t>Use multiple regression if:</a:t>
            </a:r>
          </a:p>
          <a:p>
            <a:pPr lvl="1">
              <a:spcBef>
                <a:spcPts val="0"/>
              </a:spcBef>
              <a:spcAft>
                <a:spcPts val="600"/>
              </a:spcAft>
              <a:buSzPct val="90000"/>
              <a:buFont typeface="Times" charset="0"/>
              <a:buChar char="•"/>
            </a:pPr>
            <a:r>
              <a:rPr lang="en-US" sz="2000" dirty="0"/>
              <a:t>there is a correlation between development time and each proxy</a:t>
            </a:r>
          </a:p>
          <a:p>
            <a:pPr lvl="1">
              <a:spcBef>
                <a:spcPts val="0"/>
              </a:spcBef>
              <a:spcAft>
                <a:spcPts val="600"/>
              </a:spcAft>
              <a:buSzPct val="90000"/>
              <a:buFont typeface="Times" charset="0"/>
              <a:buChar char="•"/>
            </a:pPr>
            <a:r>
              <a:rPr lang="en-US" sz="2000" dirty="0"/>
              <a:t>the proxies do not have separate size/hour </a:t>
            </a:r>
            <a:r>
              <a:rPr lang="en-US" sz="2000" dirty="0" smtClean="0"/>
              <a:t>data</a:t>
            </a:r>
            <a:endParaRPr lang="en-US" sz="2000" dirty="0"/>
          </a:p>
        </p:txBody>
      </p:sp>
      <p:pic>
        <p:nvPicPr>
          <p:cNvPr id="23556" name="Picture 2" descr="C:\Documents and Settings\snurhan\Local Settings\Temporary Internet Files\Content.IE5\6TCFAPSX\MPj031430000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7809" y="126569"/>
            <a:ext cx="1162920" cy="8926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7" name="Picture 3" descr="C:\Documents and Settings\snurhan\Local Settings\Temporary Internet Files\Content.IE5\IJOLA5U7\MCj0078806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6466" y="109246"/>
            <a:ext cx="907467" cy="92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8" name="Picture 4" descr="\\ns01\install\Office\ClipMedia\disk2\FILES\PFILES\MSOFFICE\MEDIA\CNTCD1\ClipArt3\j0234193.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0684" y="168852"/>
            <a:ext cx="1166316" cy="8080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9" name="Picture 6" descr="\\ns01\install\Office\ClipMedia\disk2\FILES\PFILES\MSOFFICE\MEDIA\CNTCD1\ClipArt3\j0233844.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19600" y="122855"/>
            <a:ext cx="975783" cy="90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76169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p:cNvPicPr>
            <a:picLocks noChangeAspect="1" noChangeArrowheads="1"/>
          </p:cNvPicPr>
          <p:nvPr/>
        </p:nvPicPr>
        <p:blipFill>
          <a:blip r:embed="rId3">
            <a:extLst>
              <a:ext uri="{28A0092B-C50C-407E-A947-70E740481C1C}">
                <a14:useLocalDpi xmlns:a14="http://schemas.microsoft.com/office/drawing/2010/main" val="0"/>
              </a:ext>
            </a:extLst>
          </a:blip>
          <a:srcRect b="22688"/>
          <a:stretch>
            <a:fillRect/>
          </a:stretch>
        </p:blipFill>
        <p:spPr bwMode="auto">
          <a:xfrm>
            <a:off x="145728" y="863760"/>
            <a:ext cx="3291740" cy="19048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2" name="Content Placeholder 1"/>
          <p:cNvSpPr>
            <a:spLocks noGrp="1"/>
          </p:cNvSpPr>
          <p:nvPr>
            <p:ph sz="half" idx="1"/>
          </p:nvPr>
        </p:nvSpPr>
        <p:spPr/>
        <p:txBody>
          <a:bodyPr>
            <a:normAutofit/>
          </a:bodyPr>
          <a:lstStyle/>
          <a:p>
            <a:pPr>
              <a:spcBef>
                <a:spcPts val="0"/>
              </a:spcBef>
              <a:spcAft>
                <a:spcPts val="1200"/>
              </a:spcAft>
            </a:pPr>
            <a:r>
              <a:rPr lang="en-US" dirty="0" smtClean="0"/>
              <a:t>In judging size, our intuition is generally based on a normal distribution.</a:t>
            </a:r>
          </a:p>
          <a:p>
            <a:pPr>
              <a:spcBef>
                <a:spcPts val="0"/>
              </a:spcBef>
              <a:spcAft>
                <a:spcPts val="1200"/>
              </a:spcAft>
            </a:pPr>
            <a:r>
              <a:rPr lang="en-US" dirty="0" smtClean="0"/>
              <a:t>That is, we think of something as of </a:t>
            </a:r>
            <a:br>
              <a:rPr lang="en-US" dirty="0" smtClean="0"/>
            </a:br>
            <a:r>
              <a:rPr lang="en-US" dirty="0" smtClean="0"/>
              <a:t>average size if most such items are about that same size.</a:t>
            </a:r>
          </a:p>
          <a:p>
            <a:pPr>
              <a:spcBef>
                <a:spcPts val="0"/>
              </a:spcBef>
              <a:spcAft>
                <a:spcPts val="1200"/>
              </a:spcAft>
            </a:pPr>
            <a:r>
              <a:rPr lang="en-US" dirty="0" smtClean="0"/>
              <a:t>We consider something to be very large if it is larger than almost all items in its category.</a:t>
            </a:r>
          </a:p>
          <a:p>
            <a:pPr>
              <a:spcBef>
                <a:spcPts val="0"/>
              </a:spcBef>
              <a:spcAft>
                <a:spcPts val="1200"/>
              </a:spcAft>
            </a:pPr>
            <a:r>
              <a:rPr lang="en-US" dirty="0" smtClean="0"/>
              <a:t>When items are distributed equally around the mean, it is called a normal distribution.</a:t>
            </a:r>
          </a:p>
          <a:p>
            <a:pPr>
              <a:spcBef>
                <a:spcPts val="0"/>
              </a:spcBef>
              <a:spcAft>
                <a:spcPts val="1200"/>
              </a:spcAft>
            </a:pPr>
            <a:r>
              <a:rPr lang="en-US" dirty="0" smtClean="0"/>
              <a:t>With normally distributed data, the ranges should remain reasonably stable with the addition of new data points.</a:t>
            </a:r>
            <a:endParaRPr lang="en-US" dirty="0"/>
          </a:p>
        </p:txBody>
      </p:sp>
      <p:sp>
        <p:nvSpPr>
          <p:cNvPr id="24579" name="Rectangle 2"/>
          <p:cNvSpPr>
            <a:spLocks noGrp="1" noChangeArrowheads="1"/>
          </p:cNvSpPr>
          <p:nvPr>
            <p:ph type="title"/>
          </p:nvPr>
        </p:nvSpPr>
        <p:spPr/>
        <p:txBody>
          <a:bodyPr/>
          <a:lstStyle/>
          <a:p>
            <a:r>
              <a:rPr lang="en-US" dirty="0" smtClean="0"/>
              <a:t>Intuitive Size Ranges 				</a:t>
            </a:r>
            <a:endParaRPr lang="en-US" dirty="0"/>
          </a:p>
        </p:txBody>
      </p:sp>
      <p:pic>
        <p:nvPicPr>
          <p:cNvPr id="24581" name="Picture 11" descr="C:\Documents and Settings\snurhan\Local Settings\Temporary Internet Files\Content.IE5\ATUNA1IJ\MCj038259200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8950" y="90487"/>
            <a:ext cx="1035050" cy="103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93397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C:\Documents and Settings\snurhan\Local Settings\Temporary Internet Files\Content.IE5\ATUNA1IJ\MPj0433138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0" y="4322766"/>
            <a:ext cx="4640263" cy="200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4" name="Picture 5" descr="C:\Documents and Settings\snurhan\Local Settings\Temporary Internet Files\Content.IE5\ATUNA1IJ\MPj043313800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875" y="4322766"/>
            <a:ext cx="4640263" cy="200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Rectangle 2"/>
          <p:cNvSpPr>
            <a:spLocks noGrp="1" noChangeArrowheads="1"/>
          </p:cNvSpPr>
          <p:nvPr>
            <p:ph type="title"/>
          </p:nvPr>
        </p:nvSpPr>
        <p:spPr/>
        <p:txBody>
          <a:bodyPr/>
          <a:lstStyle/>
          <a:p>
            <a:r>
              <a:rPr lang="en-US" smtClean="0"/>
              <a:t>The Distribution of Size Data - 1</a:t>
            </a:r>
            <a:endParaRPr lang="en-US"/>
          </a:p>
        </p:txBody>
      </p:sp>
      <p:sp>
        <p:nvSpPr>
          <p:cNvPr id="35845" name="Rectangle 3"/>
          <p:cNvSpPr>
            <a:spLocks noGrp="1" noChangeArrowheads="1"/>
          </p:cNvSpPr>
          <p:nvPr>
            <p:ph idx="1"/>
          </p:nvPr>
        </p:nvSpPr>
        <p:spPr/>
        <p:txBody>
          <a:bodyPr>
            <a:normAutofit/>
          </a:bodyPr>
          <a:lstStyle/>
          <a:p>
            <a:pPr>
              <a:spcBef>
                <a:spcPts val="0"/>
              </a:spcBef>
              <a:spcAft>
                <a:spcPts val="600"/>
              </a:spcAft>
            </a:pPr>
            <a:r>
              <a:rPr lang="en-US" sz="1800" dirty="0" smtClean="0"/>
              <a:t>With a large volume of data, you could calculate the mean and standard deviation of that data.</a:t>
            </a:r>
            <a:br>
              <a:rPr lang="en-US" sz="1800" dirty="0" smtClean="0"/>
            </a:br>
            <a:endParaRPr lang="en-US" sz="800" dirty="0" smtClean="0"/>
          </a:p>
          <a:p>
            <a:pPr>
              <a:spcBef>
                <a:spcPts val="0"/>
              </a:spcBef>
              <a:spcAft>
                <a:spcPts val="600"/>
              </a:spcAft>
            </a:pPr>
            <a:r>
              <a:rPr lang="en-US" sz="1800" dirty="0" smtClean="0"/>
              <a:t>For the size ranges</a:t>
            </a:r>
          </a:p>
          <a:p>
            <a:pPr lvl="1">
              <a:spcBef>
                <a:spcPts val="0"/>
              </a:spcBef>
              <a:spcAft>
                <a:spcPts val="600"/>
              </a:spcAft>
            </a:pPr>
            <a:r>
              <a:rPr lang="en-US" sz="1800" dirty="0" smtClean="0"/>
              <a:t>Medium would be the mean value.</a:t>
            </a:r>
          </a:p>
          <a:p>
            <a:pPr lvl="1">
              <a:spcBef>
                <a:spcPts val="0"/>
              </a:spcBef>
              <a:spcAft>
                <a:spcPts val="600"/>
              </a:spcAft>
            </a:pPr>
            <a:r>
              <a:rPr lang="en-US" sz="1800" dirty="0" smtClean="0"/>
              <a:t>Large would be mean plus one standard deviation.</a:t>
            </a:r>
          </a:p>
          <a:p>
            <a:pPr lvl="1">
              <a:spcBef>
                <a:spcPts val="0"/>
              </a:spcBef>
              <a:spcAft>
                <a:spcPts val="600"/>
              </a:spcAft>
            </a:pPr>
            <a:r>
              <a:rPr lang="en-US" sz="1800" dirty="0" smtClean="0"/>
              <a:t>Small would be mean minus one standard deviation.</a:t>
            </a:r>
          </a:p>
          <a:p>
            <a:pPr lvl="1">
              <a:spcBef>
                <a:spcPts val="0"/>
              </a:spcBef>
              <a:spcAft>
                <a:spcPts val="600"/>
              </a:spcAft>
            </a:pPr>
            <a:r>
              <a:rPr lang="en-US" sz="1800" dirty="0" smtClean="0"/>
              <a:t>Very large would be mean plus two standard deviations.</a:t>
            </a:r>
          </a:p>
          <a:p>
            <a:pPr lvl="1">
              <a:spcBef>
                <a:spcPts val="0"/>
              </a:spcBef>
              <a:spcAft>
                <a:spcPts val="600"/>
              </a:spcAft>
            </a:pPr>
            <a:r>
              <a:rPr lang="en-US" sz="1800" dirty="0" smtClean="0"/>
              <a:t>Very small would be mean minus two standard deviations.</a:t>
            </a:r>
          </a:p>
          <a:p>
            <a:pPr>
              <a:spcBef>
                <a:spcPts val="0"/>
              </a:spcBef>
              <a:spcAft>
                <a:spcPts val="600"/>
              </a:spcAft>
            </a:pPr>
            <a:endParaRPr lang="en-US" sz="800" dirty="0"/>
          </a:p>
          <a:p>
            <a:pPr>
              <a:spcBef>
                <a:spcPts val="0"/>
              </a:spcBef>
              <a:spcAft>
                <a:spcPts val="600"/>
              </a:spcAft>
            </a:pPr>
            <a:r>
              <a:rPr lang="en-US" sz="1800" dirty="0" smtClean="0"/>
              <a:t>This method would provide suitably intuitive size ranges if the data were </a:t>
            </a:r>
            <a:br>
              <a:rPr lang="en-US" sz="1800" dirty="0" smtClean="0"/>
            </a:br>
            <a:r>
              <a:rPr lang="en-US" sz="1800" dirty="0" smtClean="0"/>
              <a:t>normally distributed.</a:t>
            </a:r>
          </a:p>
        </p:txBody>
      </p:sp>
    </p:spTree>
    <p:extLst>
      <p:ext uri="{BB962C8B-B14F-4D97-AF65-F5344CB8AC3E}">
        <p14:creationId xmlns:p14="http://schemas.microsoft.com/office/powerpoint/2010/main" val="11891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The Distribution of Size Data - 2</a:t>
            </a:r>
            <a:endParaRPr lang="en-US"/>
          </a:p>
        </p:txBody>
      </p:sp>
      <p:sp>
        <p:nvSpPr>
          <p:cNvPr id="2052" name="Rectangle 3"/>
          <p:cNvSpPr>
            <a:spLocks noGrp="1" noChangeArrowheads="1"/>
          </p:cNvSpPr>
          <p:nvPr>
            <p:ph idx="1"/>
          </p:nvPr>
        </p:nvSpPr>
        <p:spPr/>
        <p:txBody>
          <a:bodyPr/>
          <a:lstStyle/>
          <a:p>
            <a:r>
              <a:rPr lang="en-US" smtClean="0"/>
              <a:t>Program size data are not normally distributed.</a:t>
            </a:r>
          </a:p>
          <a:p>
            <a:pPr lvl="1"/>
            <a:r>
              <a:rPr lang="en-US" smtClean="0"/>
              <a:t>many small values</a:t>
            </a:r>
          </a:p>
          <a:p>
            <a:pPr lvl="1"/>
            <a:r>
              <a:rPr lang="en-US" smtClean="0"/>
              <a:t>a few large values</a:t>
            </a:r>
          </a:p>
          <a:p>
            <a:pPr lvl="1"/>
            <a:r>
              <a:rPr lang="en-US" smtClean="0"/>
              <a:t>no negative values</a:t>
            </a:r>
          </a:p>
          <a:p>
            <a:r>
              <a:rPr lang="en-US" smtClean="0"/>
              <a:t>With size data, the mean minus one or two standard deviations often gives negative size values.</a:t>
            </a:r>
          </a:p>
          <a:p>
            <a:r>
              <a:rPr lang="en-US" smtClean="0"/>
              <a:t>The common strategy for dealing with such distributions is to treat it as a log-normal distribution.</a:t>
            </a:r>
            <a:endParaRPr lang="en-US" dirty="0" smtClean="0"/>
          </a:p>
        </p:txBody>
      </p:sp>
      <p:graphicFrame>
        <p:nvGraphicFramePr>
          <p:cNvPr id="2050" name="Object 2"/>
          <p:cNvGraphicFramePr>
            <a:graphicFrameLocks/>
          </p:cNvGraphicFramePr>
          <p:nvPr>
            <p:extLst>
              <p:ext uri="{D42A27DB-BD31-4B8C-83A1-F6EECF244321}">
                <p14:modId xmlns:p14="http://schemas.microsoft.com/office/powerpoint/2010/main" val="642296476"/>
              </p:ext>
            </p:extLst>
          </p:nvPr>
        </p:nvGraphicFramePr>
        <p:xfrm>
          <a:off x="388938" y="3753342"/>
          <a:ext cx="8323262" cy="2497703"/>
        </p:xfrm>
        <a:graphic>
          <a:graphicData uri="http://schemas.openxmlformats.org/presentationml/2006/ole">
            <mc:AlternateContent xmlns:mc="http://schemas.openxmlformats.org/markup-compatibility/2006">
              <mc:Choice xmlns:v="urn:schemas-microsoft-com:vml" Requires="v">
                <p:oleObj spid="_x0000_s44051" name="Worksheet" r:id="rId5" imgW="3683000" imgH="3949700" progId="Excel.Sheet.8">
                  <p:embed followColorScheme="full"/>
                </p:oleObj>
              </mc:Choice>
              <mc:Fallback>
                <p:oleObj name="Worksheet" r:id="rId5" imgW="3683000" imgH="3949700" progId="Excel.Sheet.8">
                  <p:embed followColorScheme="full"/>
                  <p:pic>
                    <p:nvPicPr>
                      <p:cNvPr id="0" name=""/>
                      <p:cNvPicPr>
                        <a:picLocks noChangeArrowheads="1"/>
                      </p:cNvPicPr>
                      <p:nvPr/>
                    </p:nvPicPr>
                    <p:blipFill>
                      <a:blip r:embed="rId6"/>
                      <a:srcRect/>
                      <a:stretch>
                        <a:fillRect/>
                      </a:stretch>
                    </p:blipFill>
                    <p:spPr bwMode="auto">
                      <a:xfrm>
                        <a:off x="388938" y="3753342"/>
                        <a:ext cx="8323262" cy="2497703"/>
                      </a:xfrm>
                      <a:prstGeom prst="rect">
                        <a:avLst/>
                      </a:prstGeom>
                      <a:noFill/>
                      <a:ln>
                        <a:noFill/>
                      </a:ln>
                      <a:effectLst/>
                    </p:spPr>
                  </p:pic>
                </p:oleObj>
              </mc:Fallback>
            </mc:AlternateContent>
          </a:graphicData>
        </a:graphic>
      </p:graphicFrame>
      <p:pic>
        <p:nvPicPr>
          <p:cNvPr id="2053" name="Picture 5" descr="C:\Documents and Settings\snurhan\Local Settings\Temporary Internet Files\Content.IE5\IJOLA5U7\MCj02974070000[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75613" y="80962"/>
            <a:ext cx="1008062"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3375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smtClean="0"/>
              <a:t>The Log-Normal Distribution </a:t>
            </a:r>
            <a:endParaRPr lang="en-US"/>
          </a:p>
        </p:txBody>
      </p:sp>
      <p:sp>
        <p:nvSpPr>
          <p:cNvPr id="3076" name="Rectangle 3"/>
          <p:cNvSpPr>
            <a:spLocks noGrp="1" noChangeArrowheads="1"/>
          </p:cNvSpPr>
          <p:nvPr>
            <p:ph idx="1"/>
          </p:nvPr>
        </p:nvSpPr>
        <p:spPr/>
        <p:txBody>
          <a:bodyPr/>
          <a:lstStyle/>
          <a:p>
            <a:r>
              <a:rPr lang="en-US" dirty="0" smtClean="0"/>
              <a:t>To normalize size data, do the following:</a:t>
            </a:r>
          </a:p>
          <a:p>
            <a:endParaRPr lang="en-US" sz="1000" dirty="0" smtClean="0"/>
          </a:p>
          <a:p>
            <a:pPr marL="347663" indent="-347663">
              <a:buFont typeface="+mj-lt"/>
              <a:buAutoNum type="arabicPeriod"/>
            </a:pPr>
            <a:r>
              <a:rPr lang="en-US" dirty="0" smtClean="0"/>
              <a:t>Take the natural logarithm of the data.</a:t>
            </a:r>
          </a:p>
          <a:p>
            <a:pPr marL="347663" indent="-347663">
              <a:buFont typeface="+mj-lt"/>
              <a:buAutoNum type="arabicPeriod"/>
            </a:pPr>
            <a:r>
              <a:rPr lang="en-US" dirty="0" smtClean="0"/>
              <a:t>Determine the mean and standard deviation of the log data.</a:t>
            </a:r>
          </a:p>
          <a:p>
            <a:pPr marL="347663" indent="-347663">
              <a:buFont typeface="+mj-lt"/>
              <a:buAutoNum type="arabicPeriod"/>
            </a:pPr>
            <a:r>
              <a:rPr lang="en-US" dirty="0" smtClean="0"/>
              <a:t>Calculate the average, large, very large, small, and very small values for the log data.</a:t>
            </a:r>
          </a:p>
          <a:p>
            <a:pPr marL="347663" indent="-347663">
              <a:buFont typeface="+mj-lt"/>
              <a:buAutoNum type="arabicPeriod"/>
            </a:pPr>
            <a:r>
              <a:rPr lang="en-US" dirty="0" smtClean="0"/>
              <a:t>Take the inverse log of the ranges to obtain the range size values.</a:t>
            </a:r>
          </a:p>
          <a:p>
            <a:pPr marL="347663" indent="-347663">
              <a:buFont typeface="+mj-lt"/>
              <a:buAutoNum type="arabicPeriod"/>
            </a:pPr>
            <a:endParaRPr lang="en-US" sz="1000" dirty="0" smtClean="0"/>
          </a:p>
          <a:p>
            <a:r>
              <a:rPr lang="en-US" dirty="0" smtClean="0"/>
              <a:t>This procedure will generally produce useful size ranges.</a:t>
            </a:r>
            <a:endParaRPr lang="en-US" dirty="0"/>
          </a:p>
        </p:txBody>
      </p:sp>
      <p:graphicFrame>
        <p:nvGraphicFramePr>
          <p:cNvPr id="3074" name="Rectangle 2"/>
          <p:cNvGraphicFramePr>
            <a:graphicFrameLocks/>
          </p:cNvGraphicFramePr>
          <p:nvPr>
            <p:extLst>
              <p:ext uri="{D42A27DB-BD31-4B8C-83A1-F6EECF244321}">
                <p14:modId xmlns:p14="http://schemas.microsoft.com/office/powerpoint/2010/main" val="1641420840"/>
              </p:ext>
            </p:extLst>
          </p:nvPr>
        </p:nvGraphicFramePr>
        <p:xfrm>
          <a:off x="2616200" y="5376333"/>
          <a:ext cx="6096000" cy="567267"/>
        </p:xfrm>
        <a:graphic>
          <a:graphicData uri="http://schemas.openxmlformats.org/presentationml/2006/ole">
            <mc:AlternateContent xmlns:mc="http://schemas.openxmlformats.org/markup-compatibility/2006">
              <mc:Choice xmlns:v="urn:schemas-microsoft-com:vml" Requires="v">
                <p:oleObj spid="_x0000_s46099" name="Equation" r:id="rId4" imgW="0" imgH="0" progId="Equation.3">
                  <p:embed/>
                </p:oleObj>
              </mc:Choice>
              <mc:Fallback>
                <p:oleObj name="Equation" r:id="rId4" imgW="0" imgH="0" progId="Equation.3">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616200" y="5376333"/>
                        <a:ext cx="6096000" cy="567267"/>
                      </a:xfrm>
                      <a:prstGeom prst="rect">
                        <a:avLst/>
                      </a:prstGeom>
                      <a:noFill/>
                      <a:ln>
                        <a:noFill/>
                      </a:ln>
                    </p:spPr>
                  </p:pic>
                </p:oleObj>
              </mc:Fallback>
            </mc:AlternateContent>
          </a:graphicData>
        </a:graphic>
      </p:graphicFrame>
      <p:pic>
        <p:nvPicPr>
          <p:cNvPr id="3077" name="Picture 6" descr="C:\Documents and Settings\snurhan\Local Settings\Temporary Internet Files\Content.IE5\6TCFAPSX\MCj0238023000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79796" y="84138"/>
            <a:ext cx="1390650" cy="97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848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eaLnBrk="1" hangingPunct="1"/>
            <a:r>
              <a:rPr lang="en-US">
                <a:latin typeface="Arial" charset="0"/>
              </a:rPr>
              <a:t>Other Estimating Methods				</a:t>
            </a:r>
          </a:p>
        </p:txBody>
      </p:sp>
      <p:sp>
        <p:nvSpPr>
          <p:cNvPr id="26627" name="Rectangle 3"/>
          <p:cNvSpPr>
            <a:spLocks noGrp="1" noChangeArrowheads="1"/>
          </p:cNvSpPr>
          <p:nvPr>
            <p:ph idx="1"/>
          </p:nvPr>
        </p:nvSpPr>
        <p:spPr/>
        <p:txBody>
          <a:bodyPr>
            <a:normAutofit fontScale="92500" lnSpcReduction="10000"/>
          </a:bodyPr>
          <a:lstStyle/>
          <a:p>
            <a:pPr marL="0" indent="0" eaLnBrk="1" hangingPunct="1">
              <a:spcBef>
                <a:spcPts val="1200"/>
              </a:spcBef>
              <a:spcAft>
                <a:spcPct val="0"/>
              </a:spcAft>
              <a:buFontTx/>
              <a:buNone/>
            </a:pPr>
            <a:r>
              <a:rPr lang="en-US" sz="2000">
                <a:latin typeface="Arial" charset="0"/>
              </a:rPr>
              <a:t>The following methods are important not only because they have each been found useful but also because their concepts form the foundation for the PROBE method used with the PSP.</a:t>
            </a:r>
          </a:p>
          <a:p>
            <a:pPr marL="285750" lvl="1" indent="230188" eaLnBrk="1" hangingPunct="1">
              <a:spcBef>
                <a:spcPts val="1200"/>
              </a:spcBef>
              <a:spcAft>
                <a:spcPct val="0"/>
              </a:spcAft>
              <a:buFont typeface="Times" charset="0"/>
              <a:buNone/>
            </a:pPr>
            <a:endParaRPr lang="en-US" sz="1200">
              <a:latin typeface="Arial" charset="0"/>
            </a:endParaRPr>
          </a:p>
          <a:p>
            <a:pPr marL="285750" lvl="1" indent="230188" eaLnBrk="1" hangingPunct="1">
              <a:spcBef>
                <a:spcPts val="1200"/>
              </a:spcBef>
              <a:spcAft>
                <a:spcPct val="0"/>
              </a:spcAft>
            </a:pPr>
            <a:r>
              <a:rPr lang="en-US" sz="2000">
                <a:latin typeface="Arial" charset="0"/>
              </a:rPr>
              <a:t>Wideband-Delphi</a:t>
            </a:r>
          </a:p>
          <a:p>
            <a:pPr marL="285750" lvl="1" indent="230188" eaLnBrk="1" hangingPunct="1">
              <a:spcBef>
                <a:spcPts val="1200"/>
              </a:spcBef>
              <a:spcAft>
                <a:spcPct val="0"/>
              </a:spcAft>
            </a:pPr>
            <a:endParaRPr lang="en-US" sz="2000">
              <a:latin typeface="Arial" charset="0"/>
            </a:endParaRPr>
          </a:p>
          <a:p>
            <a:pPr marL="285750" lvl="1" indent="230188" eaLnBrk="1" hangingPunct="1">
              <a:spcBef>
                <a:spcPts val="1200"/>
              </a:spcBef>
              <a:spcAft>
                <a:spcPct val="0"/>
              </a:spcAft>
            </a:pPr>
            <a:r>
              <a:rPr lang="en-US" sz="2000">
                <a:latin typeface="Arial" charset="0"/>
              </a:rPr>
              <a:t>Fuzzy Logic</a:t>
            </a:r>
          </a:p>
          <a:p>
            <a:pPr marL="285750" lvl="1" indent="230188" eaLnBrk="1" hangingPunct="1">
              <a:spcBef>
                <a:spcPts val="1200"/>
              </a:spcBef>
              <a:spcAft>
                <a:spcPct val="0"/>
              </a:spcAft>
            </a:pPr>
            <a:endParaRPr lang="en-US" sz="2000">
              <a:latin typeface="Arial" charset="0"/>
            </a:endParaRPr>
          </a:p>
          <a:p>
            <a:pPr marL="285750" lvl="1" indent="230188" eaLnBrk="1" hangingPunct="1">
              <a:spcBef>
                <a:spcPts val="1200"/>
              </a:spcBef>
              <a:spcAft>
                <a:spcPct val="0"/>
              </a:spcAft>
            </a:pPr>
            <a:r>
              <a:rPr lang="en-US" sz="2000">
                <a:latin typeface="Arial" charset="0"/>
              </a:rPr>
              <a:t>Standard-Component</a:t>
            </a:r>
          </a:p>
          <a:p>
            <a:pPr marL="285750" lvl="1" indent="230188" eaLnBrk="1" hangingPunct="1">
              <a:spcBef>
                <a:spcPts val="1200"/>
              </a:spcBef>
              <a:spcAft>
                <a:spcPct val="0"/>
              </a:spcAft>
            </a:pPr>
            <a:endParaRPr lang="en-US" sz="2000">
              <a:latin typeface="Arial" charset="0"/>
            </a:endParaRPr>
          </a:p>
          <a:p>
            <a:pPr marL="285750" lvl="1" indent="230188" eaLnBrk="1" hangingPunct="1">
              <a:spcBef>
                <a:spcPts val="1200"/>
              </a:spcBef>
              <a:spcAft>
                <a:spcPct val="0"/>
              </a:spcAft>
            </a:pPr>
            <a:r>
              <a:rPr lang="en-US" sz="2000">
                <a:latin typeface="Arial" charset="0"/>
              </a:rPr>
              <a:t>Agile Story Points</a:t>
            </a:r>
          </a:p>
          <a:p>
            <a:pPr marL="285750" lvl="1" indent="230188" eaLnBrk="1" hangingPunct="1">
              <a:spcBef>
                <a:spcPts val="1200"/>
              </a:spcBef>
              <a:spcAft>
                <a:spcPct val="0"/>
              </a:spcAft>
            </a:pPr>
            <a:endParaRPr lang="en-US" sz="2000">
              <a:latin typeface="Arial" charset="0"/>
            </a:endParaRPr>
          </a:p>
          <a:p>
            <a:pPr marL="285750" lvl="1" indent="230188" eaLnBrk="1" hangingPunct="1">
              <a:spcBef>
                <a:spcPts val="1200"/>
              </a:spcBef>
              <a:spcAft>
                <a:spcPct val="0"/>
              </a:spcAft>
            </a:pPr>
            <a:r>
              <a:rPr lang="en-US" sz="2000">
                <a:latin typeface="Arial" charset="0"/>
              </a:rPr>
              <a:t>Function Points</a:t>
            </a:r>
          </a:p>
        </p:txBody>
      </p:sp>
      <p:pic>
        <p:nvPicPr>
          <p:cNvPr id="266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2855" y="4586817"/>
            <a:ext cx="1190625"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2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217" y="2994555"/>
            <a:ext cx="1122363" cy="754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8105" y="2073805"/>
            <a:ext cx="2408237" cy="631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1" name="Picture 2" descr="C:\Documents and Settings\Administrator\My Documents\KKM_2003\HAM\public_html\course\ftt\ftt(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4430" y="2713567"/>
            <a:ext cx="2574925" cy="185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2" name="Picture 2" descr="C:\Documents and Settings\Administrator\My Documents\KKM_2003\HAM\public_html\course\ftt\ftt(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3642" y="4513792"/>
            <a:ext cx="2562225" cy="1681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72098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Estimating Considerations in Planning</a:t>
            </a:r>
          </a:p>
        </p:txBody>
      </p:sp>
      <p:sp>
        <p:nvSpPr>
          <p:cNvPr id="27651" name="Rectangle 3"/>
          <p:cNvSpPr>
            <a:spLocks noGrp="1" noChangeArrowheads="1"/>
          </p:cNvSpPr>
          <p:nvPr>
            <p:ph idx="1"/>
          </p:nvPr>
        </p:nvSpPr>
        <p:spPr/>
        <p:txBody>
          <a:bodyPr/>
          <a:lstStyle/>
          <a:p>
            <a:pPr marL="346075" indent="-346075" eaLnBrk="1" hangingPunct="1">
              <a:lnSpc>
                <a:spcPct val="80000"/>
              </a:lnSpc>
              <a:buFontTx/>
              <a:buNone/>
            </a:pPr>
            <a:r>
              <a:rPr lang="en-US" sz="2000" dirty="0">
                <a:latin typeface="Arial" charset="0"/>
              </a:rPr>
              <a:t>Estimating Bias</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Incomplete-knowledge bias</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Over-compensation</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Selecting proper level of abstraction</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Large jobs</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Unprecedented products</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Improving estimating accuracy by sub-dividing estimates into parts</a:t>
            </a:r>
          </a:p>
          <a:p>
            <a:pPr marL="346075" indent="-346075" eaLnBrk="1" hangingPunct="1">
              <a:lnSpc>
                <a:spcPct val="80000"/>
              </a:lnSpc>
              <a:buFontTx/>
              <a:buNone/>
            </a:pPr>
            <a:endParaRPr lang="en-US" sz="1200" dirty="0">
              <a:latin typeface="Arial" charset="0"/>
            </a:endParaRPr>
          </a:p>
          <a:p>
            <a:pPr marL="346075" indent="-346075" eaLnBrk="1" hangingPunct="1">
              <a:lnSpc>
                <a:spcPct val="80000"/>
              </a:lnSpc>
              <a:buFontTx/>
              <a:buNone/>
            </a:pPr>
            <a:r>
              <a:rPr lang="en-US" sz="2000" dirty="0">
                <a:latin typeface="Arial" charset="0"/>
              </a:rPr>
              <a:t>Selecting a size measure that </a:t>
            </a:r>
            <a:r>
              <a:rPr lang="en-US" sz="2000" b="1" i="1" u="sng" dirty="0">
                <a:latin typeface="Arial" charset="0"/>
              </a:rPr>
              <a:t>correlates</a:t>
            </a:r>
            <a:r>
              <a:rPr lang="en-US" sz="2000" dirty="0">
                <a:latin typeface="Arial" charset="0"/>
              </a:rPr>
              <a:t> with development time</a:t>
            </a:r>
          </a:p>
        </p:txBody>
      </p:sp>
      <p:pic>
        <p:nvPicPr>
          <p:cNvPr id="27652" name="Picture 1" descr="C:\Documents and Settings\snurhan\Local Settings\Temporary Internet Files\Content.IE5\2XCDIHAD\MCj0423828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2156" y="108479"/>
            <a:ext cx="700088" cy="1109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243852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Summary: Advanced Planning				</a:t>
            </a:r>
            <a:endParaRPr lang="en-US"/>
          </a:p>
        </p:txBody>
      </p:sp>
      <p:sp>
        <p:nvSpPr>
          <p:cNvPr id="28675" name="Rectangle 3"/>
          <p:cNvSpPr>
            <a:spLocks noGrp="1" noChangeArrowheads="1"/>
          </p:cNvSpPr>
          <p:nvPr>
            <p:ph idx="1"/>
          </p:nvPr>
        </p:nvSpPr>
        <p:spPr/>
        <p:txBody>
          <a:bodyPr/>
          <a:lstStyle/>
          <a:p>
            <a:pPr marL="1588" lvl="1" indent="0">
              <a:spcBef>
                <a:spcPts val="0"/>
              </a:spcBef>
              <a:spcAft>
                <a:spcPts val="600"/>
              </a:spcAft>
              <a:buNone/>
            </a:pPr>
            <a:r>
              <a:rPr lang="en-US" dirty="0" smtClean="0"/>
              <a:t>Have discipline, record real time, stick to process.</a:t>
            </a:r>
          </a:p>
          <a:p>
            <a:pPr marL="1588" lvl="1" indent="0">
              <a:spcBef>
                <a:spcPts val="0"/>
              </a:spcBef>
              <a:spcAft>
                <a:spcPts val="600"/>
              </a:spcAft>
              <a:buNone/>
            </a:pPr>
            <a:r>
              <a:rPr lang="en-US" dirty="0" smtClean="0"/>
              <a:t>Choose a unit of measure that correlates well with development time.</a:t>
            </a:r>
          </a:p>
          <a:p>
            <a:pPr marL="1588" lvl="1" indent="0">
              <a:spcBef>
                <a:spcPts val="0"/>
              </a:spcBef>
              <a:spcAft>
                <a:spcPts val="600"/>
              </a:spcAft>
              <a:buNone/>
            </a:pPr>
            <a:r>
              <a:rPr lang="en-US" dirty="0" smtClean="0"/>
              <a:t>Choose intuitive proxies that are easy to visualize.</a:t>
            </a:r>
          </a:p>
          <a:p>
            <a:pPr marL="1588" lvl="1" indent="0">
              <a:spcBef>
                <a:spcPts val="0"/>
              </a:spcBef>
              <a:spcAft>
                <a:spcPts val="600"/>
              </a:spcAft>
              <a:buNone/>
            </a:pPr>
            <a:r>
              <a:rPr lang="en-US" dirty="0" smtClean="0"/>
              <a:t>Continuously check your estimates against prediction intervals.</a:t>
            </a:r>
          </a:p>
          <a:p>
            <a:pPr marL="1588" lvl="1" indent="0">
              <a:spcBef>
                <a:spcPts val="0"/>
              </a:spcBef>
              <a:spcAft>
                <a:spcPts val="600"/>
              </a:spcAft>
              <a:buNone/>
            </a:pPr>
            <a:r>
              <a:rPr lang="en-US" dirty="0" smtClean="0"/>
              <a:t>Improve estimating accuracy by subdividing estimates into parts.</a:t>
            </a:r>
          </a:p>
          <a:p>
            <a:pPr marL="1588" lvl="1" indent="0">
              <a:spcBef>
                <a:spcPts val="0"/>
              </a:spcBef>
              <a:spcAft>
                <a:spcPts val="600"/>
              </a:spcAft>
              <a:buNone/>
            </a:pPr>
            <a:r>
              <a:rPr lang="en-US" dirty="0" smtClean="0"/>
              <a:t>Introduce a new unit of measurement when the current one does not correlate well.</a:t>
            </a:r>
          </a:p>
          <a:p>
            <a:pPr marL="1588" lvl="1" indent="0">
              <a:spcBef>
                <a:spcPts val="0"/>
              </a:spcBef>
              <a:spcAft>
                <a:spcPts val="600"/>
              </a:spcAft>
              <a:buNone/>
            </a:pPr>
            <a:r>
              <a:rPr lang="en-US" dirty="0" smtClean="0"/>
              <a:t>Combine other estimating methods as found suitable.</a:t>
            </a:r>
            <a:endParaRPr lang="en-US" dirty="0"/>
          </a:p>
        </p:txBody>
      </p:sp>
      <p:pic>
        <p:nvPicPr>
          <p:cNvPr id="28676" name="Picture 2" descr="\\ns01\install\Office\ClipMedia\disk2\FILES\PFILES\MSOFFICE\MEDIA\CNTCD1\ClipArt1\j007875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2171" y="76200"/>
            <a:ext cx="1425575" cy="922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264748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r>
              <a:rPr lang="en-US" smtClean="0"/>
              <a:t>Advanced Tracking</a:t>
            </a:r>
            <a:endParaRPr lang="en-US"/>
          </a:p>
        </p:txBody>
      </p:sp>
      <p:sp>
        <p:nvSpPr>
          <p:cNvPr id="29699" name="Rectangle 5"/>
          <p:cNvSpPr>
            <a:spLocks noGrp="1" noChangeArrowheads="1"/>
          </p:cNvSpPr>
          <p:nvPr>
            <p:ph idx="1"/>
          </p:nvPr>
        </p:nvSpPr>
        <p:spPr/>
        <p:txBody>
          <a:bodyPr/>
          <a:lstStyle/>
          <a:p>
            <a:r>
              <a:rPr lang="en-US" b="1" i="1" dirty="0" smtClean="0"/>
              <a:t>No plan survives contact with the enemy!</a:t>
            </a:r>
          </a:p>
          <a:p>
            <a:r>
              <a:rPr lang="en-US" sz="1400" dirty="0" smtClean="0"/>
              <a:t>			       [</a:t>
            </a:r>
            <a:r>
              <a:rPr lang="en-US" sz="1400" dirty="0" err="1" smtClean="0"/>
              <a:t>Helmuth</a:t>
            </a:r>
            <a:r>
              <a:rPr lang="en-US" sz="1400" dirty="0" smtClean="0"/>
              <a:t> von </a:t>
            </a:r>
            <a:r>
              <a:rPr lang="en-US" sz="1400" dirty="0" err="1" smtClean="0"/>
              <a:t>Moltke</a:t>
            </a:r>
            <a:r>
              <a:rPr lang="en-US" sz="1400" dirty="0" smtClean="0"/>
              <a:t> the Elder]</a:t>
            </a:r>
          </a:p>
          <a:p>
            <a:endParaRPr lang="en-US" dirty="0" smtClean="0"/>
          </a:p>
          <a:p>
            <a:pPr lvl="1"/>
            <a:r>
              <a:rPr lang="en-US" dirty="0" smtClean="0"/>
              <a:t>Requirements always change.</a:t>
            </a:r>
          </a:p>
          <a:p>
            <a:pPr lvl="1"/>
            <a:r>
              <a:rPr lang="en-US" dirty="0" smtClean="0"/>
              <a:t>Tasks get cancelled or deferred.</a:t>
            </a:r>
          </a:p>
          <a:p>
            <a:pPr lvl="1"/>
            <a:r>
              <a:rPr lang="en-US" dirty="0" smtClean="0"/>
              <a:t>Some tasks are dropped, and others are added</a:t>
            </a:r>
          </a:p>
          <a:p>
            <a:endParaRPr lang="en-US" dirty="0" smtClean="0"/>
          </a:p>
          <a:p>
            <a:r>
              <a:rPr lang="en-US" dirty="0" smtClean="0"/>
              <a:t>Understanding Plan Status</a:t>
            </a:r>
          </a:p>
          <a:p>
            <a:endParaRPr lang="en-US" dirty="0" smtClean="0"/>
          </a:p>
          <a:p>
            <a:r>
              <a:rPr lang="en-US" dirty="0" smtClean="0"/>
              <a:t>Keeping the Team Owning the Commitment</a:t>
            </a:r>
            <a:endParaRPr lang="en-US" dirty="0"/>
          </a:p>
        </p:txBody>
      </p:sp>
      <p:pic>
        <p:nvPicPr>
          <p:cNvPr id="29700" name="Picture 5" descr="C:\Documents and Settings\snurhan\Local Settings\Temporary Internet Files\Content.IE5\ATUNA1IJ\MCPE03535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1138" y="103187"/>
            <a:ext cx="1222375" cy="1020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31666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r>
              <a:rPr lang="en-US" smtClean="0"/>
              <a:t>Understanding Schedule Status</a:t>
            </a:r>
            <a:endParaRPr lang="en-US"/>
          </a:p>
        </p:txBody>
      </p:sp>
      <p:sp>
        <p:nvSpPr>
          <p:cNvPr id="30723" name="Rectangle 5"/>
          <p:cNvSpPr>
            <a:spLocks noGrp="1" noChangeArrowheads="1"/>
          </p:cNvSpPr>
          <p:nvPr>
            <p:ph idx="1"/>
          </p:nvPr>
        </p:nvSpPr>
        <p:spPr/>
        <p:txBody>
          <a:bodyPr/>
          <a:lstStyle/>
          <a:p>
            <a:r>
              <a:rPr lang="en-US" dirty="0" smtClean="0"/>
              <a:t>The primary thing you want to know is this: Will the team be able to meet its committed date?</a:t>
            </a:r>
          </a:p>
          <a:p>
            <a:endParaRPr lang="en-US" dirty="0" smtClean="0"/>
          </a:p>
          <a:p>
            <a:r>
              <a:rPr lang="en-US" dirty="0" smtClean="0"/>
              <a:t>To determine this, you must look at three things.</a:t>
            </a:r>
          </a:p>
          <a:p>
            <a:pPr marL="628650" lvl="1" indent="-457200">
              <a:buFont typeface="+mj-lt"/>
              <a:buAutoNum type="arabicPeriod"/>
            </a:pPr>
            <a:r>
              <a:rPr lang="en-US" dirty="0" smtClean="0"/>
              <a:t>Does the team</a:t>
            </a:r>
            <a:r>
              <a:rPr lang="ja-JP" altLang="en-US" dirty="0" smtClean="0"/>
              <a:t>’</a:t>
            </a:r>
            <a:r>
              <a:rPr lang="en-US" dirty="0" smtClean="0"/>
              <a:t>s current plan meet the committed date?</a:t>
            </a:r>
          </a:p>
          <a:p>
            <a:pPr marL="628650" lvl="1" indent="-457200">
              <a:buFont typeface="+mj-lt"/>
              <a:buAutoNum type="arabicPeriod"/>
            </a:pPr>
            <a:r>
              <a:rPr lang="en-US" dirty="0" smtClean="0"/>
              <a:t>What is the team</a:t>
            </a:r>
            <a:r>
              <a:rPr lang="ja-JP" altLang="en-US" dirty="0" smtClean="0"/>
              <a:t>’</a:t>
            </a:r>
            <a:r>
              <a:rPr lang="en-US" dirty="0" smtClean="0"/>
              <a:t>s status against the current plan?</a:t>
            </a:r>
          </a:p>
          <a:p>
            <a:pPr marL="628650" lvl="1" indent="-457200">
              <a:buFont typeface="+mj-lt"/>
              <a:buAutoNum type="arabicPeriod"/>
            </a:pPr>
            <a:r>
              <a:rPr lang="en-US" dirty="0" smtClean="0"/>
              <a:t>Based on the current plan, what is the projected </a:t>
            </a:r>
            <a:br>
              <a:rPr lang="en-US" dirty="0" smtClean="0"/>
            </a:br>
            <a:r>
              <a:rPr lang="en-US" dirty="0" smtClean="0"/>
              <a:t>completion date?</a:t>
            </a:r>
            <a:endParaRPr lang="en-US" dirty="0"/>
          </a:p>
        </p:txBody>
      </p:sp>
      <p:pic>
        <p:nvPicPr>
          <p:cNvPr id="30724" name="Picture 4" descr="C:\Documents and Settings\snurhan\Local Settings\Temporary Internet Files\Content.IE5\IJOLA5U7\MCj028102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7522" y="76730"/>
            <a:ext cx="539066" cy="10387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84184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ChangeArrowheads="1"/>
          </p:cNvSpPr>
          <p:nvPr>
            <p:ph type="title"/>
          </p:nvPr>
        </p:nvSpPr>
        <p:spPr/>
        <p:txBody>
          <a:bodyPr/>
          <a:lstStyle/>
          <a:p>
            <a:pPr eaLnBrk="1" hangingPunct="1"/>
            <a:r>
              <a:rPr lang="en-US">
                <a:latin typeface="Arial" charset="0"/>
              </a:rPr>
              <a:t>Lecture Topics</a:t>
            </a:r>
          </a:p>
        </p:txBody>
      </p:sp>
      <p:sp>
        <p:nvSpPr>
          <p:cNvPr id="7171" name="Rectangle 7"/>
          <p:cNvSpPr>
            <a:spLocks noGrp="1" noChangeArrowheads="1"/>
          </p:cNvSpPr>
          <p:nvPr>
            <p:ph idx="1"/>
          </p:nvPr>
        </p:nvSpPr>
        <p:spPr/>
        <p:txBody>
          <a:bodyPr/>
          <a:lstStyle/>
          <a:p>
            <a:pPr marL="0" indent="0" eaLnBrk="1" hangingPunct="1">
              <a:lnSpc>
                <a:spcPct val="90000"/>
              </a:lnSpc>
              <a:buFontTx/>
              <a:buNone/>
            </a:pPr>
            <a:r>
              <a:rPr lang="en-US" sz="2000">
                <a:latin typeface="Arial" charset="0"/>
              </a:rPr>
              <a:t>Advanced Planning </a:t>
            </a:r>
          </a:p>
          <a:p>
            <a:pPr marL="0" indent="0" eaLnBrk="1" hangingPunct="1">
              <a:lnSpc>
                <a:spcPct val="90000"/>
              </a:lnSpc>
              <a:buFontTx/>
              <a:buNone/>
            </a:pPr>
            <a:r>
              <a:rPr lang="en-US" sz="2000">
                <a:latin typeface="Arial" charset="0"/>
              </a:rPr>
              <a:t>Advanced Tracking</a:t>
            </a:r>
          </a:p>
          <a:p>
            <a:pPr marL="0" indent="0" eaLnBrk="1" hangingPunct="1">
              <a:lnSpc>
                <a:spcPct val="90000"/>
              </a:lnSpc>
              <a:buFontTx/>
              <a:buNone/>
            </a:pPr>
            <a:r>
              <a:rPr lang="en-US" sz="2000">
                <a:latin typeface="Arial" charset="0"/>
              </a:rPr>
              <a:t>Summary: How do I use my personal data for improved planning and tracking?</a:t>
            </a:r>
          </a:p>
        </p:txBody>
      </p:sp>
    </p:spTree>
    <p:extLst>
      <p:ext uri="{BB962C8B-B14F-4D97-AF65-F5344CB8AC3E}">
        <p14:creationId xmlns:p14="http://schemas.microsoft.com/office/powerpoint/2010/main" val="3616720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r>
              <a:rPr lang="en-US" smtClean="0"/>
              <a:t>Status Against The Current Plan</a:t>
            </a:r>
            <a:endParaRPr lang="en-US"/>
          </a:p>
        </p:txBody>
      </p:sp>
      <p:sp>
        <p:nvSpPr>
          <p:cNvPr id="41987" name="Rectangle 5"/>
          <p:cNvSpPr>
            <a:spLocks noGrp="1" noChangeArrowheads="1"/>
          </p:cNvSpPr>
          <p:nvPr>
            <p:ph idx="1"/>
          </p:nvPr>
        </p:nvSpPr>
        <p:spPr/>
        <p:txBody>
          <a:bodyPr/>
          <a:lstStyle/>
          <a:p>
            <a:r>
              <a:rPr lang="en-US" dirty="0" smtClean="0"/>
              <a:t>To determine a project</a:t>
            </a:r>
            <a:r>
              <a:rPr lang="ja-JP" altLang="en-US" dirty="0" smtClean="0"/>
              <a:t>’</a:t>
            </a:r>
            <a:r>
              <a:rPr lang="en-US" dirty="0" smtClean="0"/>
              <a:t>s current status, compare the project</a:t>
            </a:r>
            <a:r>
              <a:rPr lang="ja-JP" altLang="en-US" dirty="0" smtClean="0"/>
              <a:t>’</a:t>
            </a:r>
            <a:r>
              <a:rPr lang="en-US" dirty="0" smtClean="0"/>
              <a:t>s current cumulative EV to the planned cumulative PV.</a:t>
            </a:r>
          </a:p>
          <a:p>
            <a:endParaRPr lang="en-US" dirty="0" smtClean="0"/>
          </a:p>
          <a:p>
            <a:r>
              <a:rPr lang="en-US" dirty="0" smtClean="0"/>
              <a:t>The project is</a:t>
            </a:r>
          </a:p>
          <a:p>
            <a:pPr lvl="1"/>
            <a:r>
              <a:rPr lang="en-US" dirty="0" smtClean="0"/>
              <a:t>ahead if the EV is greater than the PV</a:t>
            </a:r>
          </a:p>
          <a:p>
            <a:pPr lvl="1"/>
            <a:r>
              <a:rPr lang="en-US" dirty="0" smtClean="0"/>
              <a:t>behind if the EV is less than the PV</a:t>
            </a:r>
          </a:p>
          <a:p>
            <a:endParaRPr lang="en-US" dirty="0" smtClean="0"/>
          </a:p>
          <a:p>
            <a:r>
              <a:rPr lang="en-US" dirty="0" smtClean="0"/>
              <a:t>The amount ahead or behind can be estimated by dividing the </a:t>
            </a:r>
            <a:br>
              <a:rPr lang="en-US" dirty="0" smtClean="0"/>
            </a:br>
            <a:r>
              <a:rPr lang="en-US" dirty="0" smtClean="0"/>
              <a:t>PV-EV difference by the average EV earned per week.</a:t>
            </a:r>
            <a:endParaRPr lang="en-US" dirty="0"/>
          </a:p>
        </p:txBody>
      </p:sp>
      <p:pic>
        <p:nvPicPr>
          <p:cNvPr id="31748" name="Picture 8" descr="C:\Documents and Settings\snurhan\Local Settings\Temporary Internet Files\Content.IE5\IJOLA5U7\MCj036862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75600" y="147109"/>
            <a:ext cx="1019175"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9" name="Picture 12" descr="\\ns01\install\Office\ClipMedia\disk2\FILES\PFILES\MSOFFICE\MEDIA\CNTCD1\ClipArt3\j0232735.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5950" y="137584"/>
            <a:ext cx="722313" cy="865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1750" name="Straight Connector 14"/>
          <p:cNvCxnSpPr>
            <a:cxnSpLocks noChangeShapeType="1"/>
          </p:cNvCxnSpPr>
          <p:nvPr/>
        </p:nvCxnSpPr>
        <p:spPr bwMode="auto">
          <a:xfrm rot="5400000">
            <a:off x="7439025" y="386822"/>
            <a:ext cx="896938" cy="328612"/>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3241115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r>
              <a:rPr lang="en-US">
                <a:latin typeface="Arial" charset="0"/>
              </a:rPr>
              <a:t>Estimating Project Completion</a:t>
            </a:r>
          </a:p>
        </p:txBody>
      </p:sp>
      <p:sp>
        <p:nvSpPr>
          <p:cNvPr id="3" name="Content Placeholder 2"/>
          <p:cNvSpPr>
            <a:spLocks noGrp="1"/>
          </p:cNvSpPr>
          <p:nvPr>
            <p:ph sz="half" idx="1"/>
          </p:nvPr>
        </p:nvSpPr>
        <p:spPr/>
        <p:txBody>
          <a:bodyPr/>
          <a:lstStyle/>
          <a:p>
            <a:pPr>
              <a:spcBef>
                <a:spcPts val="0"/>
              </a:spcBef>
              <a:spcAft>
                <a:spcPts val="600"/>
              </a:spcAft>
            </a:pPr>
            <a:r>
              <a:rPr lang="en-US" sz="2000" dirty="0">
                <a:latin typeface="Arial" charset="0"/>
              </a:rPr>
              <a:t>To estimate the project completion date with EV</a:t>
            </a:r>
          </a:p>
          <a:p>
            <a:pPr lvl="1">
              <a:spcBef>
                <a:spcPts val="0"/>
              </a:spcBef>
              <a:spcAft>
                <a:spcPts val="600"/>
              </a:spcAft>
            </a:pPr>
            <a:r>
              <a:rPr lang="en-US" sz="2000" dirty="0">
                <a:latin typeface="Arial" charset="0"/>
              </a:rPr>
              <a:t>Determine the EV needed </a:t>
            </a:r>
            <a:r>
              <a:rPr lang="en-US" sz="2000" dirty="0" smtClean="0">
                <a:latin typeface="Arial" charset="0"/>
              </a:rPr>
              <a:t/>
            </a:r>
            <a:br>
              <a:rPr lang="en-US" sz="2000" dirty="0" smtClean="0">
                <a:latin typeface="Arial" charset="0"/>
              </a:rPr>
            </a:br>
            <a:r>
              <a:rPr lang="en-US" sz="2000" dirty="0" smtClean="0">
                <a:latin typeface="Arial" charset="0"/>
              </a:rPr>
              <a:t>to </a:t>
            </a:r>
            <a:r>
              <a:rPr lang="en-US" sz="2000" dirty="0">
                <a:latin typeface="Arial" charset="0"/>
              </a:rPr>
              <a:t>finish.</a:t>
            </a:r>
          </a:p>
          <a:p>
            <a:pPr lvl="1">
              <a:spcBef>
                <a:spcPts val="0"/>
              </a:spcBef>
              <a:spcAft>
                <a:spcPts val="600"/>
              </a:spcAft>
            </a:pPr>
            <a:r>
              <a:rPr lang="en-US" sz="2000" dirty="0">
                <a:latin typeface="Arial" charset="0"/>
              </a:rPr>
              <a:t>Determine the rate at which </a:t>
            </a:r>
            <a:r>
              <a:rPr lang="en-US" sz="2000" dirty="0" smtClean="0">
                <a:latin typeface="Arial" charset="0"/>
              </a:rPr>
              <a:t/>
            </a:r>
            <a:br>
              <a:rPr lang="en-US" sz="2000" dirty="0" smtClean="0">
                <a:latin typeface="Arial" charset="0"/>
              </a:rPr>
            </a:br>
            <a:r>
              <a:rPr lang="en-US" sz="2000" dirty="0" smtClean="0">
                <a:latin typeface="Arial" charset="0"/>
              </a:rPr>
              <a:t>the </a:t>
            </a:r>
            <a:r>
              <a:rPr lang="en-US" sz="2000" dirty="0">
                <a:latin typeface="Arial" charset="0"/>
              </a:rPr>
              <a:t>team is earning EV.</a:t>
            </a:r>
          </a:p>
          <a:p>
            <a:pPr lvl="1">
              <a:spcBef>
                <a:spcPts val="0"/>
              </a:spcBef>
              <a:spcAft>
                <a:spcPts val="600"/>
              </a:spcAft>
            </a:pPr>
            <a:r>
              <a:rPr lang="en-US" sz="2000" dirty="0">
                <a:latin typeface="Arial" charset="0"/>
              </a:rPr>
              <a:t>Determine how long it will </a:t>
            </a:r>
            <a:r>
              <a:rPr lang="en-US" sz="2000" dirty="0" smtClean="0">
                <a:latin typeface="Arial" charset="0"/>
              </a:rPr>
              <a:t/>
            </a:r>
            <a:br>
              <a:rPr lang="en-US" sz="2000" dirty="0" smtClean="0">
                <a:latin typeface="Arial" charset="0"/>
              </a:rPr>
            </a:br>
            <a:r>
              <a:rPr lang="en-US" sz="2000" dirty="0" smtClean="0">
                <a:latin typeface="Arial" charset="0"/>
              </a:rPr>
              <a:t>take </a:t>
            </a:r>
            <a:r>
              <a:rPr lang="en-US" sz="2000" dirty="0">
                <a:latin typeface="Arial" charset="0"/>
              </a:rPr>
              <a:t>the team to earn the remaining EV</a:t>
            </a:r>
            <a:r>
              <a:rPr lang="en-US" sz="2000" dirty="0" smtClean="0">
                <a:latin typeface="Arial" charset="0"/>
              </a:rPr>
              <a:t>.</a:t>
            </a:r>
            <a:endParaRPr lang="en-US" sz="2000" dirty="0">
              <a:latin typeface="Arial" charset="0"/>
            </a:endParaRPr>
          </a:p>
        </p:txBody>
      </p:sp>
      <p:pic>
        <p:nvPicPr>
          <p:cNvPr id="32772" name="Picture 4" descr="C:\Documents and Settings\snurhan\Local Settings\Temporary Internet Files\Content.IE5\6TCFAPSX\MCj007877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996" y="1328738"/>
            <a:ext cx="4349750" cy="2890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90105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Earned Value (EV) tracking/predictions:</a:t>
            </a:r>
          </a:p>
          <a:p>
            <a:pPr lvl="1"/>
            <a:r>
              <a:rPr lang="en-US" dirty="0" smtClean="0"/>
              <a:t>only works when the plan is realistic</a:t>
            </a:r>
          </a:p>
          <a:p>
            <a:pPr lvl="1"/>
            <a:r>
              <a:rPr lang="en-US" dirty="0" smtClean="0"/>
              <a:t>assumes the estimate errors are reasonably consistent</a:t>
            </a:r>
          </a:p>
          <a:p>
            <a:pPr lvl="1"/>
            <a:r>
              <a:rPr lang="en-US" dirty="0" smtClean="0"/>
              <a:t>assumes the project resources are planned</a:t>
            </a:r>
            <a:endParaRPr lang="en-US" dirty="0"/>
          </a:p>
        </p:txBody>
      </p:sp>
      <p:sp>
        <p:nvSpPr>
          <p:cNvPr id="33794" name="Rectangle 4"/>
          <p:cNvSpPr>
            <a:spLocks noGrp="1" noChangeArrowheads="1"/>
          </p:cNvSpPr>
          <p:nvPr>
            <p:ph type="title"/>
          </p:nvPr>
        </p:nvSpPr>
        <p:spPr/>
        <p:txBody>
          <a:bodyPr/>
          <a:lstStyle/>
          <a:p>
            <a:r>
              <a:rPr lang="en-US" smtClean="0"/>
              <a:t>Cautions</a:t>
            </a:r>
            <a:endParaRPr lang="en-US"/>
          </a:p>
        </p:txBody>
      </p:sp>
      <p:pic>
        <p:nvPicPr>
          <p:cNvPr id="33796" name="Picture 4" descr="C:\Documents and Settings\snurhan\Local Settings\Temporary Internet Files\Content.IE5\2XCDIHAD\MCj007879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221" y="1039284"/>
            <a:ext cx="2743529" cy="26267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041103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lstStyle/>
          <a:p>
            <a:r>
              <a:rPr lang="en-US" smtClean="0"/>
              <a:t>Predicted End Date</a:t>
            </a:r>
            <a:endParaRPr lang="en-US"/>
          </a:p>
        </p:txBody>
      </p:sp>
      <p:sp>
        <p:nvSpPr>
          <p:cNvPr id="34819" name="Rectangle 5"/>
          <p:cNvSpPr>
            <a:spLocks noGrp="1" noChangeArrowheads="1"/>
          </p:cNvSpPr>
          <p:nvPr>
            <p:ph idx="1"/>
          </p:nvPr>
        </p:nvSpPr>
        <p:spPr/>
        <p:txBody>
          <a:bodyPr/>
          <a:lstStyle/>
          <a:p>
            <a:r>
              <a:rPr lang="en-US" smtClean="0"/>
              <a:t>A rough manual estimate of a balanced plan predicted end date can be achieved by:</a:t>
            </a:r>
          </a:p>
          <a:p>
            <a:pPr lvl="1"/>
            <a:r>
              <a:rPr lang="en-US" smtClean="0"/>
              <a:t>dividing the number of hours of work remaining by the average team hours worked per week</a:t>
            </a:r>
          </a:p>
          <a:p>
            <a:pPr lvl="1"/>
            <a:r>
              <a:rPr lang="en-US" smtClean="0"/>
              <a:t>taking into consideration the misestimating factor</a:t>
            </a:r>
          </a:p>
          <a:p>
            <a:endParaRPr lang="en-US" smtClean="0"/>
          </a:p>
          <a:p>
            <a:r>
              <a:rPr lang="en-US" smtClean="0"/>
              <a:t>To get a good earned value predicted end date from the TSP tool:</a:t>
            </a:r>
          </a:p>
          <a:p>
            <a:pPr lvl="1"/>
            <a:r>
              <a:rPr lang="en-US" smtClean="0"/>
              <a:t>Have the team balance the workload.</a:t>
            </a:r>
          </a:p>
          <a:p>
            <a:pPr lvl="1"/>
            <a:r>
              <a:rPr lang="en-US" smtClean="0"/>
              <a:t>Have the planning manager and coach review the individual plans for any anomalies with respect to the predicted end date.</a:t>
            </a:r>
            <a:endParaRPr lang="en-US"/>
          </a:p>
        </p:txBody>
      </p:sp>
      <p:pic>
        <p:nvPicPr>
          <p:cNvPr id="34820" name="Picture 4" descr="C:\Documents and Settings\snurhan\Local Settings\Temporary Internet Files\Content.IE5\ATUNA1IJ\MCj032436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5524" y="67732"/>
            <a:ext cx="920743" cy="10308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31182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7" descr="\\ns01\install\Office\ClipMedia\disk2\FILES\PFILES\MSOFFICE\MEDIA\CNTCD1\ClipArt2\j02154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91500" y="84666"/>
            <a:ext cx="874586" cy="950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3" name="Rectangle 4"/>
          <p:cNvSpPr>
            <a:spLocks noGrp="1" noChangeArrowheads="1"/>
          </p:cNvSpPr>
          <p:nvPr>
            <p:ph type="title"/>
          </p:nvPr>
        </p:nvSpPr>
        <p:spPr/>
        <p:txBody>
          <a:bodyPr/>
          <a:lstStyle/>
          <a:p>
            <a:r>
              <a:rPr lang="en-US" dirty="0" smtClean="0"/>
              <a:t>TSP Earned Value Review</a:t>
            </a:r>
            <a:endParaRPr lang="en-US" dirty="0"/>
          </a:p>
        </p:txBody>
      </p:sp>
      <p:sp>
        <p:nvSpPr>
          <p:cNvPr id="35844" name="Rectangle 5"/>
          <p:cNvSpPr>
            <a:spLocks noGrp="1" noChangeArrowheads="1"/>
          </p:cNvSpPr>
          <p:nvPr>
            <p:ph idx="1"/>
          </p:nvPr>
        </p:nvSpPr>
        <p:spPr/>
        <p:txBody>
          <a:bodyPr/>
          <a:lstStyle/>
          <a:p>
            <a:pPr>
              <a:spcBef>
                <a:spcPts val="0"/>
              </a:spcBef>
              <a:spcAft>
                <a:spcPts val="1200"/>
              </a:spcAft>
            </a:pPr>
            <a:r>
              <a:rPr lang="en-US" dirty="0" smtClean="0"/>
              <a:t>PV – planned value measures each task</a:t>
            </a:r>
            <a:r>
              <a:rPr lang="ja-JP" altLang="en-US" dirty="0" smtClean="0"/>
              <a:t>’</a:t>
            </a:r>
            <a:r>
              <a:rPr lang="en-US" dirty="0" smtClean="0"/>
              <a:t>s % of the overall </a:t>
            </a:r>
            <a:br>
              <a:rPr lang="en-US" dirty="0" smtClean="0"/>
            </a:br>
            <a:r>
              <a:rPr lang="en-US" dirty="0" smtClean="0"/>
              <a:t>project plan.</a:t>
            </a:r>
          </a:p>
          <a:p>
            <a:pPr>
              <a:spcBef>
                <a:spcPts val="0"/>
              </a:spcBef>
              <a:spcAft>
                <a:spcPts val="1200"/>
              </a:spcAft>
            </a:pPr>
            <a:r>
              <a:rPr lang="en-US" dirty="0" smtClean="0"/>
              <a:t>A task</a:t>
            </a:r>
            <a:r>
              <a:rPr lang="ja-JP" altLang="en-US" dirty="0" smtClean="0"/>
              <a:t>’</a:t>
            </a:r>
            <a:r>
              <a:rPr lang="en-US" dirty="0" smtClean="0"/>
              <a:t>s PV is earned (becomes EV) when a task is completed </a:t>
            </a:r>
            <a:br>
              <a:rPr lang="en-US" dirty="0" smtClean="0"/>
            </a:br>
            <a:r>
              <a:rPr lang="en-US" dirty="0" smtClean="0"/>
              <a:t>(no partial credit).</a:t>
            </a:r>
          </a:p>
          <a:p>
            <a:pPr>
              <a:spcBef>
                <a:spcPts val="0"/>
              </a:spcBef>
              <a:spcAft>
                <a:spcPts val="1200"/>
              </a:spcAft>
            </a:pPr>
            <a:r>
              <a:rPr lang="en-US" dirty="0" smtClean="0"/>
              <a:t>Regardless of the actual time the task took, the task</a:t>
            </a:r>
            <a:r>
              <a:rPr lang="ja-JP" altLang="en-US" dirty="0" smtClean="0"/>
              <a:t>’</a:t>
            </a:r>
            <a:r>
              <a:rPr lang="en-US" dirty="0" smtClean="0"/>
              <a:t>s earned value is the task</a:t>
            </a:r>
            <a:r>
              <a:rPr lang="ja-JP" altLang="en-US" dirty="0" smtClean="0"/>
              <a:t>’</a:t>
            </a:r>
            <a:r>
              <a:rPr lang="en-US" dirty="0" smtClean="0"/>
              <a:t>s PV.</a:t>
            </a:r>
          </a:p>
          <a:p>
            <a:pPr>
              <a:spcBef>
                <a:spcPts val="0"/>
              </a:spcBef>
              <a:spcAft>
                <a:spcPts val="1200"/>
              </a:spcAft>
            </a:pPr>
            <a:r>
              <a:rPr lang="en-US" dirty="0" smtClean="0"/>
              <a:t>A project</a:t>
            </a:r>
            <a:r>
              <a:rPr lang="ja-JP" altLang="en-US" dirty="0" smtClean="0"/>
              <a:t>’</a:t>
            </a:r>
            <a:r>
              <a:rPr lang="en-US" dirty="0" smtClean="0"/>
              <a:t>s earned value (cumulative EV) is the total of the PV of all project tasks completed to date.</a:t>
            </a:r>
            <a:endParaRPr lang="en-US" dirty="0"/>
          </a:p>
        </p:txBody>
      </p:sp>
    </p:spTree>
    <p:extLst>
      <p:ext uri="{BB962C8B-B14F-4D97-AF65-F5344CB8AC3E}">
        <p14:creationId xmlns:p14="http://schemas.microsoft.com/office/powerpoint/2010/main" val="7006390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lstStyle/>
          <a:p>
            <a:r>
              <a:rPr lang="en-US" smtClean="0"/>
              <a:t>EV Example</a:t>
            </a:r>
            <a:endParaRPr lang="en-US"/>
          </a:p>
        </p:txBody>
      </p:sp>
      <p:sp>
        <p:nvSpPr>
          <p:cNvPr id="36867" name="Rectangle 6"/>
          <p:cNvSpPr>
            <a:spLocks noGrp="1" noChangeArrowheads="1"/>
          </p:cNvSpPr>
          <p:nvPr>
            <p:ph idx="1"/>
          </p:nvPr>
        </p:nvSpPr>
        <p:spPr/>
        <p:txBody>
          <a:bodyPr/>
          <a:lstStyle/>
          <a:p>
            <a:r>
              <a:rPr lang="en-US" smtClean="0"/>
              <a:t>Based on this chart, what is this team</a:t>
            </a:r>
            <a:r>
              <a:rPr lang="ja-JP" altLang="en-US" smtClean="0"/>
              <a:t>’</a:t>
            </a:r>
            <a:r>
              <a:rPr lang="en-US" smtClean="0"/>
              <a:t>s status?</a:t>
            </a:r>
            <a:endParaRPr lang="en-US"/>
          </a:p>
        </p:txBody>
      </p:sp>
      <p:pic>
        <p:nvPicPr>
          <p:cNvPr id="368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125" y="1694922"/>
            <a:ext cx="6950075" cy="4138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352575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r>
              <a:rPr lang="en-US" smtClean="0"/>
              <a:t>Why Behind?</a:t>
            </a:r>
            <a:endParaRPr lang="en-US"/>
          </a:p>
        </p:txBody>
      </p:sp>
      <p:sp>
        <p:nvSpPr>
          <p:cNvPr id="37891" name="Rectangle 5"/>
          <p:cNvSpPr>
            <a:spLocks noGrp="1" noChangeArrowheads="1"/>
          </p:cNvSpPr>
          <p:nvPr>
            <p:ph idx="1"/>
          </p:nvPr>
        </p:nvSpPr>
        <p:spPr/>
        <p:txBody>
          <a:bodyPr/>
          <a:lstStyle/>
          <a:p>
            <a:r>
              <a:rPr lang="en-US" smtClean="0"/>
              <a:t>Team cannot get enough task hours in per week.</a:t>
            </a:r>
          </a:p>
          <a:p>
            <a:r>
              <a:rPr lang="en-US" smtClean="0"/>
              <a:t>Estimates turn out to be low.</a:t>
            </a:r>
          </a:p>
          <a:p>
            <a:r>
              <a:rPr lang="en-US" smtClean="0"/>
              <a:t>Change requests come in that </a:t>
            </a:r>
            <a:r>
              <a:rPr lang="ja-JP" altLang="en-US" smtClean="0"/>
              <a:t>‘</a:t>
            </a:r>
            <a:r>
              <a:rPr lang="en-US" smtClean="0"/>
              <a:t>must</a:t>
            </a:r>
            <a:r>
              <a:rPr lang="ja-JP" altLang="en-US" smtClean="0"/>
              <a:t>’</a:t>
            </a:r>
            <a:r>
              <a:rPr lang="en-US" smtClean="0"/>
              <a:t> be done.</a:t>
            </a:r>
          </a:p>
          <a:p>
            <a:r>
              <a:rPr lang="en-US" smtClean="0"/>
              <a:t>Task were missed in the launch.</a:t>
            </a:r>
          </a:p>
          <a:p>
            <a:r>
              <a:rPr lang="en-US" smtClean="0"/>
              <a:t>An external dependency does not come in on time.</a:t>
            </a:r>
            <a:endParaRPr lang="en-US"/>
          </a:p>
        </p:txBody>
      </p:sp>
      <p:pic>
        <p:nvPicPr>
          <p:cNvPr id="37892" name="Picture 9" descr="C:\Documents and Settings\snurhan\Local Settings\Temporary Internet Files\Content.IE5\2XCDIHAD\MCj008430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4933" y="61385"/>
            <a:ext cx="911755" cy="1153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341072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sz="2000" dirty="0">
                <a:latin typeface="Arial" charset="0"/>
              </a:rPr>
              <a:t>A large number of task hours for unfinished tasks could indicate a problem. Normally, this should be less than 20 per team member. Possible problems include the following.</a:t>
            </a:r>
          </a:p>
          <a:p>
            <a:endParaRPr lang="en-US" sz="2000" dirty="0">
              <a:latin typeface="Arial" charset="0"/>
            </a:endParaRPr>
          </a:p>
          <a:p>
            <a:r>
              <a:rPr lang="en-US" sz="2000" dirty="0">
                <a:latin typeface="Arial" charset="0"/>
              </a:rPr>
              <a:t>The plan is </a:t>
            </a:r>
            <a:r>
              <a:rPr lang="ja-JP" altLang="en-US" sz="2000" dirty="0">
                <a:latin typeface="Arial" charset="0"/>
              </a:rPr>
              <a:t>“</a:t>
            </a:r>
            <a:r>
              <a:rPr lang="en-US" sz="2000" dirty="0">
                <a:latin typeface="Arial" charset="0"/>
              </a:rPr>
              <a:t>bad</a:t>
            </a:r>
            <a:r>
              <a:rPr lang="ja-JP" altLang="en-US" sz="2000" dirty="0">
                <a:latin typeface="Arial" charset="0"/>
              </a:rPr>
              <a:t>”</a:t>
            </a:r>
            <a:r>
              <a:rPr lang="en-US" sz="2000" dirty="0">
                <a:latin typeface="Arial" charset="0"/>
              </a:rPr>
              <a:t> because:</a:t>
            </a:r>
          </a:p>
          <a:p>
            <a:pPr lvl="1"/>
            <a:r>
              <a:rPr lang="en-US" sz="2000" dirty="0">
                <a:latin typeface="Arial" charset="0"/>
              </a:rPr>
              <a:t>tasks are too large</a:t>
            </a:r>
          </a:p>
          <a:p>
            <a:pPr lvl="1"/>
            <a:r>
              <a:rPr lang="en-US" sz="2000" dirty="0">
                <a:latin typeface="Arial" charset="0"/>
              </a:rPr>
              <a:t>task breakdown is wrong</a:t>
            </a:r>
          </a:p>
          <a:p>
            <a:endParaRPr lang="en-US" sz="2000" dirty="0">
              <a:latin typeface="Arial" charset="0"/>
            </a:endParaRPr>
          </a:p>
          <a:p>
            <a:r>
              <a:rPr lang="en-US" sz="2000" dirty="0">
                <a:latin typeface="Arial" charset="0"/>
              </a:rPr>
              <a:t>The team is </a:t>
            </a:r>
            <a:r>
              <a:rPr lang="ja-JP" altLang="en-US" sz="2000" dirty="0">
                <a:latin typeface="Arial" charset="0"/>
              </a:rPr>
              <a:t>“</a:t>
            </a:r>
            <a:r>
              <a:rPr lang="en-US" sz="2000" dirty="0">
                <a:latin typeface="Arial" charset="0"/>
              </a:rPr>
              <a:t>blocked</a:t>
            </a:r>
            <a:r>
              <a:rPr lang="ja-JP" altLang="en-US" sz="2000" dirty="0">
                <a:latin typeface="Arial" charset="0"/>
              </a:rPr>
              <a:t>”</a:t>
            </a:r>
            <a:r>
              <a:rPr lang="en-US" sz="2000" dirty="0">
                <a:latin typeface="Arial" charset="0"/>
              </a:rPr>
              <a:t> because it is:</a:t>
            </a:r>
          </a:p>
          <a:p>
            <a:pPr lvl="1"/>
            <a:r>
              <a:rPr lang="en-US" sz="2000" dirty="0">
                <a:latin typeface="Arial" charset="0"/>
              </a:rPr>
              <a:t>waiting on a dependency</a:t>
            </a:r>
          </a:p>
          <a:p>
            <a:pPr lvl="1"/>
            <a:r>
              <a:rPr lang="en-US" sz="2000" dirty="0">
                <a:latin typeface="Arial" charset="0"/>
              </a:rPr>
              <a:t>encountering a </a:t>
            </a:r>
            <a:r>
              <a:rPr lang="en-US" sz="2000" dirty="0" smtClean="0">
                <a:latin typeface="Arial" charset="0"/>
              </a:rPr>
              <a:t>problem</a:t>
            </a:r>
            <a:endParaRPr lang="en-US" sz="2000" dirty="0">
              <a:latin typeface="Arial" charset="0"/>
            </a:endParaRPr>
          </a:p>
        </p:txBody>
      </p:sp>
      <p:sp>
        <p:nvSpPr>
          <p:cNvPr id="38914" name="Rectangle 4"/>
          <p:cNvSpPr>
            <a:spLocks noGrp="1" noChangeArrowheads="1"/>
          </p:cNvSpPr>
          <p:nvPr>
            <p:ph type="title"/>
          </p:nvPr>
        </p:nvSpPr>
        <p:spPr/>
        <p:txBody>
          <a:bodyPr/>
          <a:lstStyle/>
          <a:p>
            <a:r>
              <a:rPr lang="en-US">
                <a:latin typeface="Arial" charset="0"/>
              </a:rPr>
              <a:t>Possible Problems</a:t>
            </a:r>
          </a:p>
        </p:txBody>
      </p:sp>
      <p:pic>
        <p:nvPicPr>
          <p:cNvPr id="38916" name="Picture 5" descr="C:\Documents and Settings\snurhan\Local Settings\Temporary Internet Files\Content.IE5\2XCDIHAD\MCBD0500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244" y="1123950"/>
            <a:ext cx="2875491" cy="2763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901442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4" descr="The image “http://www.cs.unc.edu/Photos/Faculty/brooks.jpg” cannot be displayed, because it contains errors."/>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4422" t="2006" r="4422" b="16802"/>
          <a:stretch/>
        </p:blipFill>
        <p:spPr>
          <a:xfrm>
            <a:off x="388938" y="1143001"/>
            <a:ext cx="2705100" cy="3530600"/>
          </a:xfrm>
        </p:spPr>
      </p:pic>
      <p:sp>
        <p:nvSpPr>
          <p:cNvPr id="39940" name="Rectangle 6"/>
          <p:cNvSpPr>
            <a:spLocks noGrp="1" noChangeArrowheads="1"/>
          </p:cNvSpPr>
          <p:nvPr>
            <p:ph sz="half" idx="2"/>
          </p:nvPr>
        </p:nvSpPr>
        <p:spPr/>
        <p:txBody>
          <a:bodyPr/>
          <a:lstStyle/>
          <a:p>
            <a:pPr marL="0" indent="0">
              <a:buFontTx/>
              <a:buNone/>
            </a:pPr>
            <a:r>
              <a:rPr lang="en-US" sz="2000">
                <a:latin typeface="Arial" charset="0"/>
              </a:rPr>
              <a:t>How precisely must we track our work?</a:t>
            </a:r>
          </a:p>
          <a:p>
            <a:pPr marL="0" indent="0">
              <a:buFontTx/>
              <a:buNone/>
            </a:pPr>
            <a:endParaRPr lang="en-US" sz="2000">
              <a:latin typeface="Arial" charset="0"/>
            </a:endParaRPr>
          </a:p>
          <a:p>
            <a:pPr marL="0" indent="0">
              <a:buFontTx/>
              <a:buNone/>
            </a:pPr>
            <a:r>
              <a:rPr lang="en-US" sz="2000">
                <a:latin typeface="Arial" charset="0"/>
              </a:rPr>
              <a:t>Fred Brooks: </a:t>
            </a:r>
            <a:r>
              <a:rPr lang="ja-JP" altLang="en-US" sz="2000">
                <a:latin typeface="Arial" charset="0"/>
              </a:rPr>
              <a:t>“</a:t>
            </a:r>
            <a:r>
              <a:rPr lang="en-US" sz="2000">
                <a:latin typeface="Arial" charset="0"/>
              </a:rPr>
              <a:t>Schedules slip a day at a time.</a:t>
            </a:r>
            <a:r>
              <a:rPr lang="ja-JP" altLang="en-US" sz="2000">
                <a:latin typeface="Arial" charset="0"/>
              </a:rPr>
              <a:t>”</a:t>
            </a:r>
            <a:endParaRPr lang="en-US" sz="2000">
              <a:latin typeface="Arial" charset="0"/>
            </a:endParaRPr>
          </a:p>
          <a:p>
            <a:pPr marL="0" indent="0">
              <a:buFontTx/>
              <a:buNone/>
            </a:pPr>
            <a:endParaRPr lang="en-US" sz="2000">
              <a:latin typeface="Arial" charset="0"/>
            </a:endParaRPr>
          </a:p>
          <a:p>
            <a:pPr marL="0" indent="0">
              <a:buFontTx/>
              <a:buNone/>
            </a:pPr>
            <a:r>
              <a:rPr lang="en-US" sz="2000">
                <a:latin typeface="Arial" charset="0"/>
              </a:rPr>
              <a:t>If you can</a:t>
            </a:r>
            <a:r>
              <a:rPr lang="ja-JP" altLang="en-US" sz="2000">
                <a:latin typeface="Arial" charset="0"/>
              </a:rPr>
              <a:t>’</a:t>
            </a:r>
            <a:r>
              <a:rPr lang="en-US" sz="2000">
                <a:latin typeface="Arial" charset="0"/>
              </a:rPr>
              <a:t>t recognize a one-day slip, you </a:t>
            </a:r>
            <a:br>
              <a:rPr lang="en-US" sz="2000">
                <a:latin typeface="Arial" charset="0"/>
              </a:rPr>
            </a:br>
            <a:r>
              <a:rPr lang="en-US" sz="2000">
                <a:latin typeface="Arial" charset="0"/>
              </a:rPr>
              <a:t>only take action when the delay is obvious.</a:t>
            </a:r>
          </a:p>
          <a:p>
            <a:pPr marL="0" indent="0">
              <a:buFontTx/>
              <a:buNone/>
            </a:pPr>
            <a:endParaRPr lang="en-US" sz="2000">
              <a:latin typeface="Arial" charset="0"/>
            </a:endParaRPr>
          </a:p>
          <a:p>
            <a:pPr marL="0" indent="0">
              <a:buFontTx/>
              <a:buNone/>
            </a:pPr>
            <a:r>
              <a:rPr lang="en-US" sz="2000">
                <a:latin typeface="Arial" charset="0"/>
              </a:rPr>
              <a:t>By the time the delay is obvious, it is usually </a:t>
            </a:r>
            <a:r>
              <a:rPr lang="en-US" sz="2000" b="1" i="1" u="sng">
                <a:latin typeface="Arial" charset="0"/>
              </a:rPr>
              <a:t>too late to recover!</a:t>
            </a:r>
          </a:p>
        </p:txBody>
      </p:sp>
      <p:sp>
        <p:nvSpPr>
          <p:cNvPr id="39938" name="Rectangle 5"/>
          <p:cNvSpPr>
            <a:spLocks noGrp="1" noChangeArrowheads="1"/>
          </p:cNvSpPr>
          <p:nvPr>
            <p:ph type="title"/>
          </p:nvPr>
        </p:nvSpPr>
        <p:spPr/>
        <p:txBody>
          <a:bodyPr/>
          <a:lstStyle/>
          <a:p>
            <a:r>
              <a:rPr lang="en-US">
                <a:latin typeface="Arial" charset="0"/>
              </a:rPr>
              <a:t>Tracking Status</a:t>
            </a:r>
          </a:p>
        </p:txBody>
      </p:sp>
      <p:sp>
        <p:nvSpPr>
          <p:cNvPr id="39942" name="Text Box 8"/>
          <p:cNvSpPr txBox="1">
            <a:spLocks noChangeArrowheads="1"/>
          </p:cNvSpPr>
          <p:nvPr/>
        </p:nvSpPr>
        <p:spPr bwMode="auto">
          <a:xfrm>
            <a:off x="388938" y="4724399"/>
            <a:ext cx="2667529" cy="2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46154" rIns="0"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spcBef>
                <a:spcPct val="50000"/>
              </a:spcBef>
            </a:pPr>
            <a:r>
              <a:rPr lang="en-US" sz="1200" dirty="0"/>
              <a:t>Fred Brooks</a:t>
            </a:r>
          </a:p>
        </p:txBody>
      </p:sp>
    </p:spTree>
    <p:extLst>
      <p:ext uri="{BB962C8B-B14F-4D97-AF65-F5344CB8AC3E}">
        <p14:creationId xmlns:p14="http://schemas.microsoft.com/office/powerpoint/2010/main" val="34797310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Summary: Advanced Tracking				</a:t>
            </a:r>
            <a:endParaRPr lang="en-US"/>
          </a:p>
        </p:txBody>
      </p:sp>
      <p:sp>
        <p:nvSpPr>
          <p:cNvPr id="40963" name="Rectangle 3"/>
          <p:cNvSpPr>
            <a:spLocks noGrp="1" noChangeArrowheads="1"/>
          </p:cNvSpPr>
          <p:nvPr>
            <p:ph idx="1"/>
          </p:nvPr>
        </p:nvSpPr>
        <p:spPr/>
        <p:txBody>
          <a:bodyPr/>
          <a:lstStyle/>
          <a:p>
            <a:pPr marL="1588" lvl="1" indent="0">
              <a:spcBef>
                <a:spcPts val="0"/>
              </a:spcBef>
              <a:spcAft>
                <a:spcPts val="1200"/>
              </a:spcAft>
              <a:buNone/>
            </a:pPr>
            <a:r>
              <a:rPr lang="en-US" dirty="0" smtClean="0"/>
              <a:t>Plans always change all the time.</a:t>
            </a:r>
          </a:p>
          <a:p>
            <a:pPr marL="1588" lvl="1" indent="0">
              <a:spcBef>
                <a:spcPts val="0"/>
              </a:spcBef>
              <a:spcAft>
                <a:spcPts val="1200"/>
              </a:spcAft>
              <a:buNone/>
            </a:pPr>
            <a:r>
              <a:rPr lang="en-US" dirty="0" smtClean="0"/>
              <a:t>Use Planned Value and Earned Value to understand status.</a:t>
            </a:r>
          </a:p>
          <a:p>
            <a:pPr marL="1588" lvl="1" indent="0">
              <a:spcBef>
                <a:spcPts val="0"/>
              </a:spcBef>
              <a:spcAft>
                <a:spcPts val="1200"/>
              </a:spcAft>
              <a:buNone/>
            </a:pPr>
            <a:r>
              <a:rPr lang="en-US" dirty="0" smtClean="0"/>
              <a:t>Regularly re-estimate project completion based on current  </a:t>
            </a:r>
            <a:br>
              <a:rPr lang="en-US" dirty="0" smtClean="0"/>
            </a:br>
            <a:r>
              <a:rPr lang="en-US" dirty="0" smtClean="0"/>
              <a:t>Earned Value rate.</a:t>
            </a:r>
          </a:p>
          <a:p>
            <a:pPr marL="1588" lvl="1" indent="0">
              <a:spcBef>
                <a:spcPts val="0"/>
              </a:spcBef>
              <a:spcAft>
                <a:spcPts val="1200"/>
              </a:spcAft>
              <a:buNone/>
            </a:pPr>
            <a:r>
              <a:rPr lang="en-US" dirty="0" smtClean="0"/>
              <a:t>Recognize 1-day slips.</a:t>
            </a:r>
          </a:p>
          <a:p>
            <a:pPr marL="1588" lvl="1" indent="0">
              <a:spcBef>
                <a:spcPts val="0"/>
              </a:spcBef>
              <a:spcAft>
                <a:spcPts val="1200"/>
              </a:spcAft>
              <a:buNone/>
            </a:pPr>
            <a:r>
              <a:rPr lang="en-US" dirty="0" smtClean="0"/>
              <a:t>If behind schedule, analyze reasons.</a:t>
            </a:r>
          </a:p>
          <a:p>
            <a:pPr marL="1588" lvl="1" indent="0">
              <a:spcBef>
                <a:spcPts val="0"/>
              </a:spcBef>
              <a:spcAft>
                <a:spcPts val="1200"/>
              </a:spcAft>
              <a:buNone/>
            </a:pPr>
            <a:r>
              <a:rPr lang="en-US" dirty="0" smtClean="0"/>
              <a:t>Re-plan as needed and have the team balance the workload.</a:t>
            </a:r>
            <a:endParaRPr lang="en-US" dirty="0"/>
          </a:p>
        </p:txBody>
      </p:sp>
      <p:pic>
        <p:nvPicPr>
          <p:cNvPr id="40964" name="Picture 11" descr="\\ns01\install\Office\ClipMedia\disk2\FILES\PFILES\MSOFFICE\MEDIA\CNTCD1\ClipArt5\j02805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400" y="56249"/>
            <a:ext cx="1185333" cy="11249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32944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a:spcBef>
                <a:spcPts val="0"/>
              </a:spcBef>
              <a:spcAft>
                <a:spcPts val="600"/>
              </a:spcAft>
            </a:pPr>
            <a:r>
              <a:rPr lang="en-US" dirty="0" smtClean="0"/>
              <a:t>Need plans to:</a:t>
            </a:r>
          </a:p>
          <a:p>
            <a:pPr lvl="1">
              <a:spcBef>
                <a:spcPts val="0"/>
              </a:spcBef>
              <a:spcAft>
                <a:spcPts val="600"/>
              </a:spcAft>
            </a:pPr>
            <a:r>
              <a:rPr lang="en-US" dirty="0" smtClean="0"/>
              <a:t>Make commitments</a:t>
            </a:r>
          </a:p>
          <a:p>
            <a:pPr lvl="1">
              <a:spcBef>
                <a:spcPts val="0"/>
              </a:spcBef>
              <a:spcAft>
                <a:spcPts val="600"/>
              </a:spcAft>
            </a:pPr>
            <a:r>
              <a:rPr lang="en-US" dirty="0" smtClean="0"/>
              <a:t>Guide &amp; track the work</a:t>
            </a:r>
          </a:p>
          <a:p>
            <a:pPr>
              <a:spcBef>
                <a:spcPts val="0"/>
              </a:spcBef>
              <a:spcAft>
                <a:spcPts val="600"/>
              </a:spcAft>
            </a:pPr>
            <a:r>
              <a:rPr lang="en-US" dirty="0" smtClean="0"/>
              <a:t>Planning involves:</a:t>
            </a:r>
          </a:p>
          <a:p>
            <a:pPr lvl="1">
              <a:spcBef>
                <a:spcPts val="0"/>
              </a:spcBef>
              <a:spcAft>
                <a:spcPts val="600"/>
              </a:spcAft>
            </a:pPr>
            <a:r>
              <a:rPr lang="en-US" dirty="0" smtClean="0"/>
              <a:t>Understanding requirements</a:t>
            </a:r>
          </a:p>
          <a:p>
            <a:pPr lvl="1">
              <a:spcBef>
                <a:spcPts val="0"/>
              </a:spcBef>
              <a:spcAft>
                <a:spcPts val="600"/>
              </a:spcAft>
            </a:pPr>
            <a:r>
              <a:rPr lang="en-US" dirty="0" smtClean="0"/>
              <a:t>Estimating size &amp; effort</a:t>
            </a:r>
          </a:p>
          <a:p>
            <a:pPr lvl="1">
              <a:spcBef>
                <a:spcPts val="0"/>
              </a:spcBef>
              <a:spcAft>
                <a:spcPts val="600"/>
              </a:spcAft>
            </a:pPr>
            <a:r>
              <a:rPr lang="en-US" dirty="0" smtClean="0"/>
              <a:t>Producing tasks &amp; schedules</a:t>
            </a:r>
          </a:p>
          <a:p>
            <a:pPr>
              <a:spcBef>
                <a:spcPts val="0"/>
              </a:spcBef>
              <a:spcAft>
                <a:spcPts val="600"/>
              </a:spcAft>
            </a:pPr>
            <a:r>
              <a:rPr lang="en-US" dirty="0" smtClean="0"/>
              <a:t>Types of sizes</a:t>
            </a:r>
          </a:p>
          <a:p>
            <a:pPr lvl="1">
              <a:spcBef>
                <a:spcPts val="0"/>
              </a:spcBef>
              <a:spcAft>
                <a:spcPts val="600"/>
              </a:spcAft>
            </a:pPr>
            <a:r>
              <a:rPr lang="en-US" dirty="0" smtClean="0"/>
              <a:t>(B)</a:t>
            </a:r>
            <a:r>
              <a:rPr lang="en-US" dirty="0" err="1" smtClean="0"/>
              <a:t>ase</a:t>
            </a:r>
            <a:r>
              <a:rPr lang="en-US" dirty="0" smtClean="0"/>
              <a:t>, (A)</a:t>
            </a:r>
            <a:r>
              <a:rPr lang="en-US" dirty="0" err="1" smtClean="0"/>
              <a:t>dded</a:t>
            </a:r>
            <a:r>
              <a:rPr lang="en-US" dirty="0" smtClean="0"/>
              <a:t>, (M)</a:t>
            </a:r>
            <a:r>
              <a:rPr lang="en-US" dirty="0" err="1" smtClean="0"/>
              <a:t>odified</a:t>
            </a:r>
            <a:r>
              <a:rPr lang="en-US" dirty="0" smtClean="0"/>
              <a:t>, (D)</a:t>
            </a:r>
            <a:r>
              <a:rPr lang="en-US" dirty="0" err="1" smtClean="0"/>
              <a:t>eleted</a:t>
            </a:r>
            <a:r>
              <a:rPr lang="en-US" dirty="0" smtClean="0"/>
              <a:t>, (R)</a:t>
            </a:r>
            <a:r>
              <a:rPr lang="en-US" dirty="0" err="1" smtClean="0"/>
              <a:t>eused</a:t>
            </a:r>
            <a:endParaRPr lang="en-US" dirty="0" smtClean="0"/>
          </a:p>
          <a:p>
            <a:pPr>
              <a:spcBef>
                <a:spcPts val="0"/>
              </a:spcBef>
              <a:spcAft>
                <a:spcPts val="600"/>
              </a:spcAft>
            </a:pPr>
            <a:r>
              <a:rPr lang="en-US" dirty="0" smtClean="0"/>
              <a:t>PROBE</a:t>
            </a:r>
            <a:endParaRPr lang="en-US" dirty="0"/>
          </a:p>
        </p:txBody>
      </p:sp>
      <p:sp>
        <p:nvSpPr>
          <p:cNvPr id="8194" name="Rectangle 2"/>
          <p:cNvSpPr>
            <a:spLocks noGrp="1" noChangeArrowheads="1"/>
          </p:cNvSpPr>
          <p:nvPr>
            <p:ph type="title"/>
          </p:nvPr>
        </p:nvSpPr>
        <p:spPr/>
        <p:txBody>
          <a:bodyPr/>
          <a:lstStyle/>
          <a:p>
            <a:r>
              <a:rPr lang="en-US" smtClean="0"/>
              <a:t>Planning Review</a:t>
            </a:r>
            <a:endParaRPr lang="en-US"/>
          </a:p>
        </p:txBody>
      </p:sp>
      <p:pic>
        <p:nvPicPr>
          <p:cNvPr id="8196" name="Picture 4" descr="C:\Documents and Settings\snurhan\Local Settings\Temporary Internet Files\Content.IE5\ATUNA1IJ\MCj007873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363" y="1465791"/>
            <a:ext cx="1990725" cy="284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979479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Messages to Remember</a:t>
            </a:r>
            <a:endParaRPr lang="en-US"/>
          </a:p>
        </p:txBody>
      </p:sp>
      <p:sp>
        <p:nvSpPr>
          <p:cNvPr id="41987" name="Rectangle 3"/>
          <p:cNvSpPr>
            <a:spLocks noGrp="1" noChangeArrowheads="1"/>
          </p:cNvSpPr>
          <p:nvPr>
            <p:ph idx="1"/>
          </p:nvPr>
        </p:nvSpPr>
        <p:spPr/>
        <p:txBody>
          <a:bodyPr/>
          <a:lstStyle/>
          <a:p>
            <a:r>
              <a:rPr lang="en-US" smtClean="0"/>
              <a:t>In order to properly plan and track:</a:t>
            </a:r>
          </a:p>
          <a:p>
            <a:pPr lvl="1"/>
            <a:r>
              <a:rPr lang="en-US" smtClean="0"/>
              <a:t>collect and record the data needed to manage the plan</a:t>
            </a:r>
          </a:p>
          <a:p>
            <a:pPr lvl="1"/>
            <a:r>
              <a:rPr lang="en-US" smtClean="0"/>
              <a:t>manage your personal plan</a:t>
            </a:r>
          </a:p>
          <a:p>
            <a:pPr lvl="1"/>
            <a:r>
              <a:rPr lang="en-US" smtClean="0"/>
              <a:t>know the status of your commitments</a:t>
            </a:r>
          </a:p>
          <a:p>
            <a:pPr lvl="1"/>
            <a:r>
              <a:rPr lang="en-US" smtClean="0"/>
              <a:t>proactively manage and communicate the risks and issues with your commitments </a:t>
            </a:r>
          </a:p>
          <a:p>
            <a:pPr lvl="1"/>
            <a:r>
              <a:rPr lang="en-US" smtClean="0"/>
              <a:t>regularly report your status to your management!</a:t>
            </a:r>
            <a:endParaRPr lang="en-US"/>
          </a:p>
        </p:txBody>
      </p:sp>
      <p:pic>
        <p:nvPicPr>
          <p:cNvPr id="41988" name="Picture 6"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2656" y="123823"/>
            <a:ext cx="923925" cy="1189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86345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4046538" cy="2286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231056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8" descr="C:\Documents and Settings\snurhan\Local Settings\Temporary Internet Files\Content.IE5\6TCFAPSX\MCj043391200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58434" y="2035175"/>
            <a:ext cx="704850" cy="703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ontent Placeholder 1"/>
          <p:cNvSpPr>
            <a:spLocks noGrp="1"/>
          </p:cNvSpPr>
          <p:nvPr>
            <p:ph sz="half" idx="1"/>
          </p:nvPr>
        </p:nvSpPr>
        <p:spPr/>
        <p:txBody>
          <a:bodyPr/>
          <a:lstStyle/>
          <a:p>
            <a:pPr>
              <a:lnSpc>
                <a:spcPct val="90000"/>
              </a:lnSpc>
            </a:pPr>
            <a:r>
              <a:rPr lang="en-US" sz="2000" dirty="0">
                <a:latin typeface="Arial" charset="0"/>
              </a:rPr>
              <a:t>The TIME it takes to build a product is directly related to its SIZE!</a:t>
            </a:r>
          </a:p>
          <a:p>
            <a:pPr>
              <a:lnSpc>
                <a:spcPct val="90000"/>
              </a:lnSpc>
            </a:pPr>
            <a:endParaRPr lang="en-US" sz="2000" dirty="0">
              <a:latin typeface="Arial" charset="0"/>
            </a:endParaRPr>
          </a:p>
          <a:p>
            <a:pPr>
              <a:lnSpc>
                <a:spcPct val="90000"/>
              </a:lnSpc>
            </a:pPr>
            <a:r>
              <a:rPr lang="en-US" sz="2000" dirty="0">
                <a:latin typeface="Arial" charset="0"/>
              </a:rPr>
              <a:t>Higher accuracy in size estimating translates into more accurate time estimates.</a:t>
            </a:r>
          </a:p>
          <a:p>
            <a:pPr>
              <a:lnSpc>
                <a:spcPct val="90000"/>
              </a:lnSpc>
            </a:pPr>
            <a:endParaRPr lang="en-US" sz="2000" dirty="0">
              <a:latin typeface="Arial" charset="0"/>
            </a:endParaRPr>
          </a:p>
          <a:p>
            <a:pPr>
              <a:lnSpc>
                <a:spcPct val="90000"/>
              </a:lnSpc>
            </a:pPr>
            <a:r>
              <a:rPr lang="en-US" sz="2000" dirty="0">
                <a:latin typeface="Arial" charset="0"/>
              </a:rPr>
              <a:t>Mandatory ingredient: DISCIPLINE!</a:t>
            </a:r>
          </a:p>
          <a:p>
            <a:pPr marL="347663" lvl="1" indent="-177800">
              <a:lnSpc>
                <a:spcPct val="90000"/>
              </a:lnSpc>
            </a:pPr>
            <a:r>
              <a:rPr lang="en-US" sz="2000" dirty="0">
                <a:latin typeface="Arial" charset="0"/>
              </a:rPr>
              <a:t>Record data as you do the work (real time recording!)</a:t>
            </a:r>
          </a:p>
          <a:p>
            <a:pPr marL="347663" lvl="1" indent="-177800">
              <a:lnSpc>
                <a:spcPct val="90000"/>
              </a:lnSpc>
            </a:pPr>
            <a:r>
              <a:rPr lang="en-US" sz="2000" dirty="0">
                <a:latin typeface="Arial" charset="0"/>
              </a:rPr>
              <a:t>Record </a:t>
            </a:r>
            <a:r>
              <a:rPr lang="en-US" sz="2000" b="1" i="1" u="sng" dirty="0">
                <a:latin typeface="Arial" charset="0"/>
              </a:rPr>
              <a:t>all</a:t>
            </a:r>
            <a:r>
              <a:rPr lang="en-US" sz="2000" dirty="0">
                <a:latin typeface="Arial" charset="0"/>
              </a:rPr>
              <a:t> the prescribed data</a:t>
            </a:r>
          </a:p>
          <a:p>
            <a:pPr marL="347663" lvl="1" indent="-177800">
              <a:lnSpc>
                <a:spcPct val="90000"/>
              </a:lnSpc>
            </a:pPr>
            <a:r>
              <a:rPr lang="en-US" sz="2000" dirty="0">
                <a:latin typeface="Arial" charset="0"/>
              </a:rPr>
              <a:t>Stick with the process </a:t>
            </a:r>
          </a:p>
          <a:p>
            <a:pPr marL="347663" lvl="1" indent="-177800">
              <a:lnSpc>
                <a:spcPct val="90000"/>
              </a:lnSpc>
            </a:pPr>
            <a:r>
              <a:rPr lang="en-US" sz="2000" dirty="0">
                <a:latin typeface="Arial" charset="0"/>
              </a:rPr>
              <a:t>Evaluate what works and what does not! </a:t>
            </a:r>
          </a:p>
          <a:p>
            <a:pPr marL="347663" lvl="1" indent="-177800">
              <a:lnSpc>
                <a:spcPct val="90000"/>
              </a:lnSpc>
            </a:pPr>
            <a:r>
              <a:rPr lang="en-US" sz="2000" dirty="0">
                <a:latin typeface="Arial" charset="0"/>
              </a:rPr>
              <a:t>Use your historical data to guide </a:t>
            </a:r>
            <a:r>
              <a:rPr lang="en-US" sz="2000" dirty="0" smtClean="0">
                <a:latin typeface="Arial" charset="0"/>
              </a:rPr>
              <a:t>planning</a:t>
            </a:r>
            <a:endParaRPr lang="en-US" sz="2000" dirty="0">
              <a:latin typeface="Arial" charset="0"/>
            </a:endParaRPr>
          </a:p>
        </p:txBody>
      </p:sp>
      <p:sp>
        <p:nvSpPr>
          <p:cNvPr id="9219" name="Rectangle 2"/>
          <p:cNvSpPr>
            <a:spLocks noGrp="1" noChangeArrowheads="1"/>
          </p:cNvSpPr>
          <p:nvPr>
            <p:ph type="title"/>
          </p:nvPr>
        </p:nvSpPr>
        <p:spPr/>
        <p:txBody>
          <a:bodyPr>
            <a:normAutofit/>
          </a:bodyPr>
          <a:lstStyle/>
          <a:p>
            <a:pPr eaLnBrk="1" hangingPunct="1"/>
            <a:r>
              <a:rPr lang="en-US">
                <a:latin typeface="Arial" charset="0"/>
              </a:rPr>
              <a:t>Advanced Planning</a:t>
            </a:r>
          </a:p>
        </p:txBody>
      </p:sp>
      <p:pic>
        <p:nvPicPr>
          <p:cNvPr id="9221" name="Picture 6" descr="\\ns01\install\Office\ClipMedia\disk2\FILES\PFILES\MSOFFICE\MEDIA\CNTCD1\ClipArt1\j007877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6247" y="1579563"/>
            <a:ext cx="1133475" cy="1073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2" name="Picture 15" descr="C:\Documents and Settings\snurhan\Local Settings\Temporary Internet Files\Content.IE5\2XCDIHAD\MCj0433918000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534" y="3124200"/>
            <a:ext cx="2293938" cy="2293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3" name="Picture 6" descr="\\ns01\install\Office\ClipMedia\disk2\FILES\PFILES\MSOFFICE\MEDIA\CNTCD1\ClipArt1\j007877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697" y="5053013"/>
            <a:ext cx="758825"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4" name="Picture 6" descr="\\ns01\install\Office\ClipMedia\disk2\FILES\PFILES\MSOFFICE\MEDIA\CNTCD1\ClipArt1\j007877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2647" y="5126038"/>
            <a:ext cx="757237"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5" name="Picture 6" descr="\\ns01\install\Office\ClipMedia\disk2\FILES\PFILES\MSOFFICE\MEDIA\CNTCD1\ClipArt1\j007877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12422" y="5097463"/>
            <a:ext cx="758825"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74273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a:latin typeface="Arial" charset="0"/>
              </a:rPr>
              <a:t>Prediction Interval (PI)</a:t>
            </a:r>
          </a:p>
        </p:txBody>
      </p:sp>
      <p:sp>
        <p:nvSpPr>
          <p:cNvPr id="10243" name="Rectangle 3"/>
          <p:cNvSpPr>
            <a:spLocks noGrp="1" noChangeArrowheads="1"/>
          </p:cNvSpPr>
          <p:nvPr>
            <p:ph idx="1"/>
          </p:nvPr>
        </p:nvSpPr>
        <p:spPr/>
        <p:txBody>
          <a:bodyPr>
            <a:normAutofit/>
          </a:bodyPr>
          <a:lstStyle/>
          <a:p>
            <a:pPr marL="0" indent="0" eaLnBrk="1" hangingPunct="1">
              <a:spcBef>
                <a:spcPts val="1200"/>
              </a:spcBef>
              <a:spcAft>
                <a:spcPct val="0"/>
              </a:spcAft>
              <a:buFontTx/>
              <a:buNone/>
            </a:pPr>
            <a:endParaRPr lang="en-US" sz="2000">
              <a:latin typeface="Arial" charset="0"/>
            </a:endParaRPr>
          </a:p>
          <a:p>
            <a:pPr marL="0" indent="0" eaLnBrk="1" hangingPunct="1">
              <a:spcBef>
                <a:spcPts val="1200"/>
              </a:spcBef>
              <a:spcAft>
                <a:spcPct val="0"/>
              </a:spcAft>
              <a:buFontTx/>
              <a:buNone/>
            </a:pPr>
            <a:endParaRPr lang="en-US" sz="2000">
              <a:latin typeface="Arial" charset="0"/>
            </a:endParaRPr>
          </a:p>
          <a:p>
            <a:pPr marL="0" indent="0" eaLnBrk="1" hangingPunct="1">
              <a:spcBef>
                <a:spcPts val="1200"/>
              </a:spcBef>
              <a:spcAft>
                <a:spcPct val="0"/>
              </a:spcAft>
              <a:buFontTx/>
              <a:buNone/>
            </a:pPr>
            <a:endParaRPr lang="en-US" sz="2000">
              <a:latin typeface="Arial" charset="0"/>
            </a:endParaRPr>
          </a:p>
          <a:p>
            <a:pPr marL="0" indent="0" eaLnBrk="1" hangingPunct="1">
              <a:spcBef>
                <a:spcPts val="1200"/>
              </a:spcBef>
              <a:spcAft>
                <a:spcPct val="0"/>
              </a:spcAft>
              <a:buFontTx/>
              <a:buNone/>
            </a:pPr>
            <a:endParaRPr lang="en-US" sz="2000">
              <a:latin typeface="Arial" charset="0"/>
            </a:endParaRPr>
          </a:p>
          <a:p>
            <a:pPr marL="0" indent="0" eaLnBrk="1" hangingPunct="1">
              <a:spcBef>
                <a:spcPts val="1200"/>
              </a:spcBef>
              <a:spcAft>
                <a:spcPct val="0"/>
              </a:spcAft>
              <a:buFontTx/>
              <a:buNone/>
            </a:pPr>
            <a:endParaRPr lang="en-US" sz="2000">
              <a:latin typeface="Arial" charset="0"/>
            </a:endParaRPr>
          </a:p>
          <a:p>
            <a:pPr marL="0" lvl="1" indent="0" eaLnBrk="1" hangingPunct="1">
              <a:spcBef>
                <a:spcPts val="1200"/>
              </a:spcBef>
              <a:spcAft>
                <a:spcPct val="0"/>
              </a:spcAft>
              <a:buSzPct val="70000"/>
              <a:buFont typeface="Times" charset="0"/>
              <a:buNone/>
            </a:pPr>
            <a:endParaRPr lang="en-US" sz="2000">
              <a:latin typeface="Arial" charset="0"/>
            </a:endParaRPr>
          </a:p>
          <a:p>
            <a:pPr marL="0" lvl="1" indent="0" eaLnBrk="1" hangingPunct="1">
              <a:spcBef>
                <a:spcPts val="1200"/>
              </a:spcBef>
              <a:spcAft>
                <a:spcPct val="0"/>
              </a:spcAft>
              <a:buSzPct val="70000"/>
              <a:buFont typeface="Times" charset="0"/>
              <a:buNone/>
            </a:pPr>
            <a:endParaRPr lang="en-US" sz="2000" b="1">
              <a:latin typeface="Arial" charset="0"/>
            </a:endParaRPr>
          </a:p>
          <a:p>
            <a:pPr marL="0" lvl="1" indent="0" eaLnBrk="1" hangingPunct="1">
              <a:spcBef>
                <a:spcPts val="1200"/>
              </a:spcBef>
              <a:spcAft>
                <a:spcPct val="0"/>
              </a:spcAft>
              <a:buSzPct val="70000"/>
              <a:buFont typeface="Times" charset="0"/>
              <a:buNone/>
            </a:pPr>
            <a:endParaRPr lang="en-US" sz="2000" b="1">
              <a:latin typeface="Arial" charset="0"/>
            </a:endParaRPr>
          </a:p>
          <a:p>
            <a:pPr marL="0" lvl="1" indent="0" eaLnBrk="1" hangingPunct="1">
              <a:spcBef>
                <a:spcPts val="1200"/>
              </a:spcBef>
              <a:spcAft>
                <a:spcPct val="0"/>
              </a:spcAft>
              <a:buSzPct val="70000"/>
              <a:buFont typeface="Times" charset="0"/>
              <a:buNone/>
            </a:pPr>
            <a:endParaRPr lang="en-US" sz="1000" b="1">
              <a:latin typeface="Arial" charset="0"/>
            </a:endParaRPr>
          </a:p>
          <a:p>
            <a:pPr marL="0" lvl="1" indent="0" eaLnBrk="1" hangingPunct="1">
              <a:spcBef>
                <a:spcPts val="1200"/>
              </a:spcBef>
              <a:spcAft>
                <a:spcPct val="0"/>
              </a:spcAft>
              <a:buSzPct val="70000"/>
              <a:buFont typeface="Times" charset="0"/>
              <a:buNone/>
            </a:pPr>
            <a:endParaRPr lang="en-US" sz="1000" b="1">
              <a:latin typeface="Arial" charset="0"/>
            </a:endParaRPr>
          </a:p>
          <a:p>
            <a:pPr marL="0" lvl="1" indent="0" eaLnBrk="1" hangingPunct="1">
              <a:spcBef>
                <a:spcPts val="1200"/>
              </a:spcBef>
              <a:spcAft>
                <a:spcPct val="0"/>
              </a:spcAft>
              <a:buSzPct val="70000"/>
              <a:buFont typeface="Times" charset="0"/>
              <a:buNone/>
            </a:pPr>
            <a:r>
              <a:rPr lang="en-US" sz="2000" b="1">
                <a:latin typeface="Arial" charset="0"/>
              </a:rPr>
              <a:t>Prediction Interval </a:t>
            </a:r>
            <a:r>
              <a:rPr lang="en-US" sz="2000">
                <a:latin typeface="Arial" charset="0"/>
              </a:rPr>
              <a:t>is the range around the </a:t>
            </a:r>
            <a:r>
              <a:rPr lang="ja-JP" altLang="en-US" sz="2000">
                <a:latin typeface="Arial" charset="0"/>
              </a:rPr>
              <a:t>“</a:t>
            </a:r>
            <a:r>
              <a:rPr lang="en-US" sz="2000" i="1">
                <a:latin typeface="Arial" charset="0"/>
              </a:rPr>
              <a:t>projected value</a:t>
            </a:r>
            <a:r>
              <a:rPr lang="ja-JP" altLang="en-US" sz="2000">
                <a:latin typeface="Arial" charset="0"/>
              </a:rPr>
              <a:t>”</a:t>
            </a:r>
            <a:r>
              <a:rPr lang="en-US" sz="2000">
                <a:latin typeface="Arial" charset="0"/>
              </a:rPr>
              <a:t> that the actual result is likely to fall within. </a:t>
            </a:r>
          </a:p>
        </p:txBody>
      </p:sp>
      <p:pic>
        <p:nvPicPr>
          <p:cNvPr id="1024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7" y="1123950"/>
            <a:ext cx="7094145" cy="4167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5" name="Picture 6" descr="C:\Documents and Settings\snurhan\Local Settings\Temporary Internet Files\Content.IE5\ATUNA1IJ\MCj0149326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21651" y="100013"/>
            <a:ext cx="944563" cy="87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44351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Prediction Interval Size</a:t>
            </a:r>
            <a:endParaRPr lang="en-US"/>
          </a:p>
        </p:txBody>
      </p:sp>
      <p:sp>
        <p:nvSpPr>
          <p:cNvPr id="4" name="Content Placeholder 3"/>
          <p:cNvSpPr>
            <a:spLocks noGrp="1"/>
          </p:cNvSpPr>
          <p:nvPr>
            <p:ph sz="half" idx="1"/>
          </p:nvPr>
        </p:nvSpPr>
        <p:spPr>
          <a:xfrm>
            <a:off x="4659216" y="1076897"/>
            <a:ext cx="4065683" cy="5129169"/>
          </a:xfrm>
        </p:spPr>
        <p:txBody>
          <a:bodyPr/>
          <a:lstStyle/>
          <a:p>
            <a:r>
              <a:rPr lang="en-US" dirty="0"/>
              <a:t>The Prediction Interval size depends on the </a:t>
            </a:r>
          </a:p>
          <a:p>
            <a:pPr lvl="1"/>
            <a:r>
              <a:rPr lang="en-US" dirty="0"/>
              <a:t>Percent likelihood the actual result will fall within the PI (increases with %, normally use 70%)</a:t>
            </a:r>
          </a:p>
          <a:p>
            <a:pPr lvl="1"/>
            <a:r>
              <a:rPr lang="ja-JP" altLang="en-US" dirty="0"/>
              <a:t>“</a:t>
            </a:r>
            <a:r>
              <a:rPr lang="en-US" dirty="0"/>
              <a:t>variance</a:t>
            </a:r>
            <a:r>
              <a:rPr lang="ja-JP" altLang="en-US" dirty="0"/>
              <a:t>”</a:t>
            </a:r>
            <a:r>
              <a:rPr lang="en-US" dirty="0"/>
              <a:t> of the historical data around the regression line (larger as variance increases)</a:t>
            </a:r>
          </a:p>
          <a:p>
            <a:pPr lvl="1"/>
            <a:r>
              <a:rPr lang="ja-JP" altLang="en-US" dirty="0"/>
              <a:t>“</a:t>
            </a:r>
            <a:r>
              <a:rPr lang="en-US" dirty="0"/>
              <a:t>distance</a:t>
            </a:r>
            <a:r>
              <a:rPr lang="ja-JP" altLang="en-US" dirty="0"/>
              <a:t>”</a:t>
            </a:r>
            <a:r>
              <a:rPr lang="en-US" dirty="0"/>
              <a:t> of the </a:t>
            </a:r>
            <a:r>
              <a:rPr lang="ja-JP" altLang="en-US" dirty="0"/>
              <a:t>“</a:t>
            </a:r>
            <a:r>
              <a:rPr lang="en-US" dirty="0"/>
              <a:t>new proxy estimate</a:t>
            </a:r>
            <a:r>
              <a:rPr lang="ja-JP" altLang="en-US" dirty="0"/>
              <a:t>”</a:t>
            </a:r>
            <a:r>
              <a:rPr lang="en-US" dirty="0"/>
              <a:t> from the historical data (larger as distance increases</a:t>
            </a:r>
            <a:r>
              <a:rPr lang="en-US" dirty="0" smtClean="0"/>
              <a:t>)</a:t>
            </a:r>
            <a:endParaRPr lang="en-US" dirty="0"/>
          </a:p>
        </p:txBody>
      </p:sp>
      <p:pic>
        <p:nvPicPr>
          <p:cNvPr id="11268"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1"/>
            <a:ext cx="4115329" cy="2418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66966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a:buSzPct val="70000"/>
            </a:pPr>
            <a:r>
              <a:rPr lang="en-US" sz="2000" dirty="0"/>
              <a:t>When estimating in parts, the total error will be less than the sum of the part errors.</a:t>
            </a:r>
          </a:p>
          <a:p>
            <a:pPr lvl="1">
              <a:buSzPct val="90000"/>
              <a:buFont typeface="Times" charset="0"/>
              <a:buChar char="•"/>
            </a:pPr>
            <a:r>
              <a:rPr lang="en-US" sz="2000" dirty="0"/>
              <a:t>Errors tend to balance out.</a:t>
            </a:r>
          </a:p>
          <a:p>
            <a:pPr lvl="1">
              <a:buSzPct val="90000"/>
              <a:buFont typeface="Times" charset="0"/>
              <a:buChar char="•"/>
            </a:pPr>
            <a:r>
              <a:rPr lang="en-US" sz="2000" dirty="0"/>
              <a:t>This assumes no common bias</a:t>
            </a:r>
            <a:r>
              <a:rPr lang="en-US" sz="2000" dirty="0" smtClean="0"/>
              <a:t>.</a:t>
            </a:r>
            <a:endParaRPr lang="en-US" sz="2000" dirty="0"/>
          </a:p>
          <a:p>
            <a:pPr>
              <a:spcAft>
                <a:spcPct val="50000"/>
              </a:spcAft>
              <a:buSzPct val="70000"/>
            </a:pPr>
            <a:r>
              <a:rPr lang="en-US" sz="2000" dirty="0"/>
              <a:t>For a 1000-hour job with estimating accuracy </a:t>
            </a:r>
            <a:r>
              <a:rPr lang="en-US" sz="2000" dirty="0" smtClean="0"/>
              <a:t/>
            </a:r>
            <a:br>
              <a:rPr lang="en-US" sz="2000" dirty="0" smtClean="0"/>
            </a:br>
            <a:r>
              <a:rPr lang="en-US" sz="2000" dirty="0" smtClean="0"/>
              <a:t>of </a:t>
            </a:r>
            <a:r>
              <a:rPr lang="en-US" sz="2000" dirty="0"/>
              <a:t>± 50%, the estimate range is from 500 to </a:t>
            </a:r>
            <a:r>
              <a:rPr lang="en-US" sz="2000" dirty="0" smtClean="0"/>
              <a:t/>
            </a:r>
            <a:br>
              <a:rPr lang="en-US" sz="2000" dirty="0" smtClean="0"/>
            </a:br>
            <a:r>
              <a:rPr lang="en-US" sz="2000" dirty="0" smtClean="0"/>
              <a:t>1500 </a:t>
            </a:r>
            <a:r>
              <a:rPr lang="en-US" sz="2000" dirty="0"/>
              <a:t>hours</a:t>
            </a:r>
            <a:r>
              <a:rPr lang="en-US" sz="2000" dirty="0" smtClean="0"/>
              <a:t>.</a:t>
            </a:r>
            <a:endParaRPr lang="en-US" sz="2000" dirty="0"/>
          </a:p>
          <a:p>
            <a:pPr>
              <a:buSzPct val="70000"/>
            </a:pPr>
            <a:r>
              <a:rPr lang="en-US" sz="2000" dirty="0"/>
              <a:t>If the estimate is independently made in 25 parts, each with 50% error, the</a:t>
            </a:r>
          </a:p>
          <a:p>
            <a:pPr lvl="1">
              <a:buSzPct val="90000"/>
              <a:buFont typeface="Times" charset="0"/>
              <a:buChar char="•"/>
            </a:pPr>
            <a:r>
              <a:rPr lang="en-US" sz="2000" dirty="0"/>
              <a:t>total would be 1000 hours, as before</a:t>
            </a:r>
          </a:p>
          <a:p>
            <a:pPr lvl="1">
              <a:buSzPct val="90000"/>
              <a:buFont typeface="Times" charset="0"/>
              <a:buChar char="•"/>
            </a:pPr>
            <a:r>
              <a:rPr lang="en-US" sz="2000" dirty="0"/>
              <a:t>estimate range would be from 900 to </a:t>
            </a:r>
            <a:r>
              <a:rPr lang="en-US" sz="2000" dirty="0" smtClean="0"/>
              <a:t/>
            </a:r>
            <a:br>
              <a:rPr lang="en-US" sz="2000" dirty="0" smtClean="0"/>
            </a:br>
            <a:r>
              <a:rPr lang="en-US" sz="2000" dirty="0" smtClean="0"/>
              <a:t>1100 hours</a:t>
            </a:r>
            <a:endParaRPr lang="en-US" sz="2000" dirty="0"/>
          </a:p>
        </p:txBody>
      </p:sp>
      <p:sp>
        <p:nvSpPr>
          <p:cNvPr id="12291" name="Rectangle 2"/>
          <p:cNvSpPr>
            <a:spLocks noGrp="1" noChangeArrowheads="1"/>
          </p:cNvSpPr>
          <p:nvPr>
            <p:ph type="title"/>
          </p:nvPr>
        </p:nvSpPr>
        <p:spPr/>
        <p:txBody>
          <a:bodyPr>
            <a:normAutofit/>
          </a:bodyPr>
          <a:lstStyle/>
          <a:p>
            <a:pPr eaLnBrk="1" hangingPunct="1"/>
            <a:r>
              <a:rPr lang="en-US">
                <a:latin typeface="Arial" charset="0"/>
              </a:rPr>
              <a:t>Reducing Estimating Errors: Example</a:t>
            </a:r>
          </a:p>
        </p:txBody>
      </p:sp>
      <p:pic>
        <p:nvPicPr>
          <p:cNvPr id="12292" name="Picture 11" descr="C:\Documents and Settings\snurhan\Local Settings\Temporary Internet Files\Content.IE5\ATUNA1IJ\MCj007871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501" y="1123951"/>
            <a:ext cx="2785832" cy="299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34957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a:latin typeface="Arial" charset="0"/>
              </a:rPr>
              <a:t>Combining Individual Errors</a:t>
            </a:r>
          </a:p>
        </p:txBody>
      </p:sp>
      <p:sp>
        <p:nvSpPr>
          <p:cNvPr id="2" name="Content Placeholder 1"/>
          <p:cNvSpPr>
            <a:spLocks noGrp="1"/>
          </p:cNvSpPr>
          <p:nvPr>
            <p:ph idx="1"/>
          </p:nvPr>
        </p:nvSpPr>
        <p:spPr/>
        <p:txBody>
          <a:bodyPr>
            <a:normAutofit lnSpcReduction="10000"/>
          </a:bodyPr>
          <a:lstStyle/>
          <a:p>
            <a:r>
              <a:rPr lang="en-US" dirty="0"/>
              <a:t>To combine independently-made estimates</a:t>
            </a:r>
          </a:p>
          <a:p>
            <a:pPr marL="342900" indent="-173038">
              <a:buFont typeface="Arial"/>
              <a:buChar char="•"/>
            </a:pPr>
            <a:r>
              <a:rPr lang="en-US" dirty="0"/>
              <a:t>Add the estimated values.</a:t>
            </a:r>
          </a:p>
          <a:p>
            <a:pPr marL="342900" indent="-173038">
              <a:buFont typeface="Arial"/>
              <a:buChar char="•"/>
            </a:pPr>
            <a:r>
              <a:rPr lang="en-US" dirty="0"/>
              <a:t>Combine the variances (squares) of the errors.</a:t>
            </a:r>
          </a:p>
          <a:p>
            <a:endParaRPr lang="en-US" dirty="0"/>
          </a:p>
          <a:p>
            <a:r>
              <a:rPr lang="en-US" dirty="0"/>
              <a:t>With 25 estimates for a 1000-hour job</a:t>
            </a:r>
          </a:p>
          <a:p>
            <a:pPr marL="342900" indent="-173038">
              <a:buFont typeface="Arial"/>
              <a:buChar char="•"/>
            </a:pPr>
            <a:r>
              <a:rPr lang="en-US" dirty="0"/>
              <a:t>Each estimate averages 40 hours.</a:t>
            </a:r>
          </a:p>
          <a:p>
            <a:pPr marL="342900" indent="-173038">
              <a:buFont typeface="Arial"/>
              <a:buChar char="•"/>
            </a:pPr>
            <a:r>
              <a:rPr lang="en-US" dirty="0"/>
              <a:t>The standard deviation is 50%, or 20 hours.</a:t>
            </a:r>
          </a:p>
          <a:p>
            <a:pPr marL="342900" indent="-173038">
              <a:buFont typeface="Arial"/>
              <a:buChar char="•"/>
            </a:pPr>
            <a:r>
              <a:rPr lang="en-US" dirty="0"/>
              <a:t>The variance for each estimate is 400 hours2.</a:t>
            </a:r>
          </a:p>
          <a:p>
            <a:pPr marL="342900" indent="-173038">
              <a:buFont typeface="Arial"/>
              <a:buChar char="•"/>
            </a:pPr>
            <a:r>
              <a:rPr lang="en-US" dirty="0"/>
              <a:t>The variances add up to 10,000 hours2.</a:t>
            </a:r>
          </a:p>
          <a:p>
            <a:pPr marL="342900" indent="-173038">
              <a:buFont typeface="Arial"/>
              <a:buChar char="•"/>
            </a:pPr>
            <a:r>
              <a:rPr lang="en-US" dirty="0"/>
              <a:t>The combined standard deviation is the square root of the sum of the variances, or 100 hours.</a:t>
            </a:r>
          </a:p>
          <a:p>
            <a:pPr marL="342900" indent="-173038">
              <a:buFont typeface="Arial"/>
              <a:buChar char="•"/>
            </a:pPr>
            <a:r>
              <a:rPr lang="en-US" dirty="0"/>
              <a:t>The estimate range is 900 to 1100 hours.</a:t>
            </a:r>
          </a:p>
          <a:p>
            <a:endParaRPr lang="en-US" dirty="0"/>
          </a:p>
        </p:txBody>
      </p:sp>
      <p:pic>
        <p:nvPicPr>
          <p:cNvPr id="13316" name="Picture 1" descr="\\ns01\install\Office\ClipMedia\disk2\FILES\PFILES\MSOFFICE\MEDIA\CNTCD1\ClipArt1\j0149479.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0361" y="50802"/>
            <a:ext cx="1112837" cy="100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82219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117</TotalTime>
  <Words>2443</Words>
  <Application>Microsoft Office PowerPoint</Application>
  <PresentationFormat>On-screen Show (4:3)</PresentationFormat>
  <Paragraphs>355</Paragraphs>
  <Slides>41</Slides>
  <Notes>40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0" baseType="lpstr">
      <vt:lpstr>MS PGothic</vt:lpstr>
      <vt:lpstr>Arial</vt:lpstr>
      <vt:lpstr>Calibri</vt:lpstr>
      <vt:lpstr>Times</vt:lpstr>
      <vt:lpstr>Times New Roman</vt:lpstr>
      <vt:lpstr>PSP Template</vt:lpstr>
      <vt:lpstr>Chart</vt:lpstr>
      <vt:lpstr>Worksheet</vt:lpstr>
      <vt:lpstr>Equation</vt:lpstr>
      <vt:lpstr>PSP Advanced Planning and Tracking Commitments</vt:lpstr>
      <vt:lpstr>PowerPoint Presentation</vt:lpstr>
      <vt:lpstr>Lecture Topics</vt:lpstr>
      <vt:lpstr>Planning Review</vt:lpstr>
      <vt:lpstr>Advanced Planning</vt:lpstr>
      <vt:lpstr>Prediction Interval (PI)</vt:lpstr>
      <vt:lpstr>Prediction Interval Size</vt:lpstr>
      <vt:lpstr>Reducing Estimating Errors: Example</vt:lpstr>
      <vt:lpstr>Combining Individual Errors</vt:lpstr>
      <vt:lpstr>Class Exercise - 1</vt:lpstr>
      <vt:lpstr>Class Exercise - 2</vt:lpstr>
      <vt:lpstr>Class Exercise - 3</vt:lpstr>
      <vt:lpstr>Class Exercise - 4</vt:lpstr>
      <vt:lpstr>Size Estimating for Parts other than LOC - 1</vt:lpstr>
      <vt:lpstr>Size Estimating for Parts other than LOC - 2</vt:lpstr>
      <vt:lpstr>Size Estimating for Parts other than LOC - 3</vt:lpstr>
      <vt:lpstr>Selecting a Size Measure - 1</vt:lpstr>
      <vt:lpstr>Selecting a Size Measure - 2</vt:lpstr>
      <vt:lpstr>Example: Text Pages versus Writing Time</vt:lpstr>
      <vt:lpstr>Using Multiple Proxies</vt:lpstr>
      <vt:lpstr>Intuitive Size Ranges     </vt:lpstr>
      <vt:lpstr>The Distribution of Size Data - 1</vt:lpstr>
      <vt:lpstr>The Distribution of Size Data - 2</vt:lpstr>
      <vt:lpstr>The Log-Normal Distribution </vt:lpstr>
      <vt:lpstr>Other Estimating Methods    </vt:lpstr>
      <vt:lpstr>Estimating Considerations in Planning</vt:lpstr>
      <vt:lpstr>Summary: Advanced Planning    </vt:lpstr>
      <vt:lpstr>Advanced Tracking</vt:lpstr>
      <vt:lpstr>Understanding Schedule Status</vt:lpstr>
      <vt:lpstr>Status Against The Current Plan</vt:lpstr>
      <vt:lpstr>Estimating Project Completion</vt:lpstr>
      <vt:lpstr>Cautions</vt:lpstr>
      <vt:lpstr>Predicted End Date</vt:lpstr>
      <vt:lpstr>TSP Earned Value Review</vt:lpstr>
      <vt:lpstr>EV Example</vt:lpstr>
      <vt:lpstr>Why Behind?</vt:lpstr>
      <vt:lpstr>Possible Problems</vt:lpstr>
      <vt:lpstr>Tracking Status</vt:lpstr>
      <vt:lpstr>Summary: Advanced Tracking    </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26</cp:revision>
  <cp:lastPrinted>2015-11-05T19:18:24Z</cp:lastPrinted>
  <dcterms:created xsi:type="dcterms:W3CDTF">2016-03-14T18:33:10Z</dcterms:created>
  <dcterms:modified xsi:type="dcterms:W3CDTF">2018-09-06T00:14:27Z</dcterms:modified>
</cp:coreProperties>
</file>